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Slides/_rels/notesSlide9.xml.rels" ContentType="application/vnd.openxmlformats-package.relationships+xml"/>
  <Override PartName="/ppt/notesSlides/_rels/notesSlide6.xml.rels" ContentType="application/vnd.openxmlformats-package.relationships+xml"/>
  <Override PartName="/ppt/notesSlides/_rels/notesSlide8.xml.rels" ContentType="application/vnd.openxmlformats-package.relationships+xml"/>
  <Override PartName="/ppt/notesSlides/_rels/notesSlide2.xml.rels" ContentType="application/vnd.openxmlformats-package.relationships+xml"/>
  <Override PartName="/ppt/notesSlides/_rels/notesSlide7.xml.rels" ContentType="application/vnd.openxmlformats-package.relationships+xml"/>
  <Override PartName="/ppt/notesSlides/_rels/notesSlide1.xml.rels" ContentType="application/vnd.openxmlformats-package.relationships+xml"/>
  <Override PartName="/ppt/notesSlides/_rels/notesSlide11.xml.rels" ContentType="application/vnd.openxmlformats-package.relationships+xml"/>
  <Override PartName="/ppt/notesSlides/_rels/notesSlide4.xml.rels" ContentType="application/vnd.openxmlformats-package.relationships+xml"/>
  <Override PartName="/ppt/notesSlides/_rels/notesSlide5.xml.rels" ContentType="application/vnd.openxmlformats-package.relationships+xml"/>
  <Override PartName="/ppt/notesSlides/_rels/notesSlide10.xml.rels" ContentType="application/vnd.openxmlformats-package.relationships+xml"/>
  <Override PartName="/ppt/notesSlides/_rels/notesSlide3.xml.rels" ContentType="application/vnd.openxmlformats-package.relationship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23.png" ContentType="image/png"/>
  <Override PartName="/ppt/media/image22.png" ContentType="image/png"/>
  <Override PartName="/ppt/media/image21.png" ContentType="image/png"/>
  <Override PartName="/ppt/media/image19.png" ContentType="image/png"/>
  <Override PartName="/ppt/media/image20.png" ContentType="image/png"/>
  <Override PartName="/ppt/media/image18.png" ContentType="image/png"/>
  <Override PartName="/ppt/media/image17.png" ContentType="image/png"/>
  <Override PartName="/ppt/media/image16.png" ContentType="image/png"/>
  <Override PartName="/ppt/media/image15.png" ContentType="image/png"/>
  <Override PartName="/ppt/media/image14.png" ContentType="image/png"/>
  <Override PartName="/ppt/media/image24.png" ContentType="image/png"/>
  <Override PartName="/ppt/media/image1.png" ContentType="image/png"/>
  <Override PartName="/ppt/media/image31.png" ContentType="image/png"/>
  <Override PartName="/ppt/media/image25.png" ContentType="image/png"/>
  <Override PartName="/ppt/media/image2.png" ContentType="image/png"/>
  <Override PartName="/ppt/media/image32.png" ContentType="image/png"/>
  <Override PartName="/ppt/media/image26.png" ContentType="image/png"/>
  <Override PartName="/ppt/media/image3.png" ContentType="image/png"/>
  <Override PartName="/ppt/media/image33.png" ContentType="image/png"/>
  <Override PartName="/ppt/media/image13.png" ContentType="image/png"/>
  <Override PartName="/ppt/media/image8.png" ContentType="image/png"/>
  <Override PartName="/ppt/media/image38.png" ContentType="image/png"/>
  <Override PartName="/ppt/media/image40.png" ContentType="image/png"/>
  <Override PartName="/ppt/media/image9.png" ContentType="image/png"/>
  <Override PartName="/ppt/media/image39.png" ContentType="image/png"/>
  <Override PartName="/ppt/media/image41.png" ContentType="image/png"/>
  <Override PartName="/ppt/media/image30.png" ContentType="image/png"/>
  <Override PartName="/ppt/media/image28.png" ContentType="image/png"/>
  <Override PartName="/ppt/media/image42.png" ContentType="image/png"/>
  <Override PartName="/ppt/media/image43.png" ContentType="image/png"/>
  <Override PartName="/ppt/media/image44.png" ContentType="image/png"/>
  <Override PartName="/ppt/media/image45.png" ContentType="image/png"/>
  <Override PartName="/ppt/media/image46.png" ContentType="image/png"/>
  <Override PartName="/ppt/media/image11.png" ContentType="image/png"/>
  <Override PartName="/ppt/media/image12.png" ContentType="image/png"/>
  <Override PartName="/ppt/media/image10.png" ContentType="image/png"/>
  <Override PartName="/ppt/media/image47.png" ContentType="image/png"/>
  <Override PartName="/ppt/media/image37.png" ContentType="image/png"/>
  <Override PartName="/ppt/media/image7.png" ContentType="image/png"/>
  <Override PartName="/ppt/media/image36.png" ContentType="image/png"/>
  <Override PartName="/ppt/media/image6.png" ContentType="image/png"/>
  <Override PartName="/ppt/media/image29.png" ContentType="image/png"/>
  <Override PartName="/ppt/media/image5.png" ContentType="image/png"/>
  <Override PartName="/ppt/media/image35.png" ContentType="image/png"/>
  <Override PartName="/ppt/media/image34.png" ContentType="image/png"/>
  <Override PartName="/ppt/media/image4.png" ContentType="image/png"/>
  <Override PartName="/ppt/media/image27.png" ContentType="image/png"/>
  <Override PartName="/ppt/presProps.xml" ContentType="application/vnd.openxmlformats-officedocument.presentationml.presProps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_rels/slide11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5.xml.rels" ContentType="application/vnd.openxmlformats-package.relationships+xml"/>
  <Override PartName="/ppt/slides/_rels/slide2.xml.rels" ContentType="application/vnd.openxmlformats-package.relationships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5143500"/>
  <p:notesSz cx="51435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de-DE" sz="4400" spc="-1" strike="noStrike">
                <a:latin typeface="Arial"/>
              </a:rPr>
              <a:t>Folie mittels Klicken </a:t>
            </a:r>
            <a:r>
              <a:rPr b="0" lang="de-DE" sz="4400" spc="-1" strike="noStrike">
                <a:latin typeface="Arial"/>
              </a:rPr>
              <a:t>verschieben</a:t>
            </a:r>
            <a:endParaRPr b="0" lang="de-DE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de-DE" sz="2000" spc="-1" strike="noStrike">
                <a:latin typeface="Arial"/>
              </a:rPr>
              <a:t>Form</a:t>
            </a:r>
            <a:r>
              <a:rPr b="0" lang="de-DE" sz="2000" spc="-1" strike="noStrike">
                <a:latin typeface="Arial"/>
              </a:rPr>
              <a:t>at </a:t>
            </a:r>
            <a:r>
              <a:rPr b="0" lang="de-DE" sz="2000" spc="-1" strike="noStrike">
                <a:latin typeface="Arial"/>
              </a:rPr>
              <a:t>der </a:t>
            </a:r>
            <a:r>
              <a:rPr b="0" lang="de-DE" sz="2000" spc="-1" strike="noStrike">
                <a:latin typeface="Arial"/>
              </a:rPr>
              <a:t>No</a:t>
            </a:r>
            <a:r>
              <a:rPr b="0" lang="de-DE" sz="2000" spc="-1" strike="noStrike">
                <a:latin typeface="Arial"/>
              </a:rPr>
              <a:t>tiz</a:t>
            </a:r>
            <a:r>
              <a:rPr b="0" lang="de-DE" sz="2000" spc="-1" strike="noStrike">
                <a:latin typeface="Arial"/>
              </a:rPr>
              <a:t>en </a:t>
            </a:r>
            <a:r>
              <a:rPr b="0" lang="de-DE" sz="2000" spc="-1" strike="noStrike">
                <a:latin typeface="Arial"/>
              </a:rPr>
              <a:t>mit</a:t>
            </a:r>
            <a:r>
              <a:rPr b="0" lang="de-DE" sz="2000" spc="-1" strike="noStrike">
                <a:latin typeface="Arial"/>
              </a:rPr>
              <a:t>tel</a:t>
            </a:r>
            <a:r>
              <a:rPr b="0" lang="de-DE" sz="2000" spc="-1" strike="noStrike">
                <a:latin typeface="Arial"/>
              </a:rPr>
              <a:t>s </a:t>
            </a:r>
            <a:r>
              <a:rPr b="0" lang="de-DE" sz="2000" spc="-1" strike="noStrike">
                <a:latin typeface="Arial"/>
              </a:rPr>
              <a:t>Kli</a:t>
            </a:r>
            <a:r>
              <a:rPr b="0" lang="de-DE" sz="2000" spc="-1" strike="noStrike">
                <a:latin typeface="Arial"/>
              </a:rPr>
              <a:t>ck</a:t>
            </a:r>
            <a:r>
              <a:rPr b="0" lang="de-DE" sz="2000" spc="-1" strike="noStrike">
                <a:latin typeface="Arial"/>
              </a:rPr>
              <a:t>en </a:t>
            </a:r>
            <a:r>
              <a:rPr b="0" lang="de-DE" sz="2000" spc="-1" strike="noStrike">
                <a:latin typeface="Arial"/>
              </a:rPr>
              <a:t>be</a:t>
            </a:r>
            <a:r>
              <a:rPr b="0" lang="de-DE" sz="2000" spc="-1" strike="noStrike">
                <a:latin typeface="Arial"/>
              </a:rPr>
              <a:t>arb</a:t>
            </a:r>
            <a:r>
              <a:rPr b="0" lang="de-DE" sz="2000" spc="-1" strike="noStrike">
                <a:latin typeface="Arial"/>
              </a:rPr>
              <a:t>eit</a:t>
            </a:r>
            <a:r>
              <a:rPr b="0" lang="de-DE" sz="2000" spc="-1" strike="noStrike">
                <a:latin typeface="Arial"/>
              </a:rPr>
              <a:t>en</a:t>
            </a:r>
            <a:endParaRPr b="0" lang="de-DE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de-DE" sz="1400" spc="-1" strike="noStrike">
                <a:latin typeface="Times New Roman"/>
              </a:rPr>
              <a:t>&lt;Kopfzeile&gt;</a:t>
            </a:r>
            <a:endParaRPr b="0" lang="de-DE" sz="1400" spc="-1" strike="noStrike"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de-DE" sz="1400" spc="-1" strike="noStrike">
                <a:latin typeface="Times New Roman"/>
              </a:defRPr>
            </a:lvl1pPr>
          </a:lstStyle>
          <a:p>
            <a:pPr algn="r">
              <a:buNone/>
            </a:pPr>
            <a:r>
              <a:rPr b="0" lang="de-DE" sz="1400" spc="-1" strike="noStrike">
                <a:latin typeface="Times New Roman"/>
              </a:rPr>
              <a:t>&lt;Datum/Uhrzeit&gt;</a:t>
            </a:r>
            <a:endParaRPr b="0" lang="de-DE" sz="1400" spc="-1" strike="noStrike"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>
              <a:defRPr b="0" lang="de-DE" sz="1400" spc="-1" strike="noStrike">
                <a:latin typeface="Times New Roman"/>
              </a:defRPr>
            </a:lvl1pPr>
          </a:lstStyle>
          <a:p>
            <a:r>
              <a:rPr b="0" lang="de-DE" sz="1400" spc="-1" strike="noStrike">
                <a:latin typeface="Times New Roman"/>
              </a:rPr>
              <a:t>&lt;Fußzeile&gt;</a:t>
            </a:r>
            <a:endParaRPr b="0" lang="de-DE" sz="1400" spc="-1" strike="noStrike">
              <a:latin typeface="Times New Roman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algn="r">
              <a:buNone/>
              <a:defRPr b="0" lang="de-DE" sz="1400" spc="-1" strike="noStrike">
                <a:latin typeface="Times New Roman"/>
              </a:defRPr>
            </a:lvl1pPr>
          </a:lstStyle>
          <a:p>
            <a:pPr algn="r">
              <a:buNone/>
            </a:pPr>
            <a:fld id="{CB01D7E6-0D33-4FB1-A078-57F6889BB620}" type="slidenum">
              <a:rPr b="0" lang="de-DE" sz="1400" spc="-1" strike="noStrike">
                <a:latin typeface="Times New Roman"/>
              </a:rPr>
              <a:t>&lt;Foliennummer&gt;</a:t>
            </a:fld>
            <a:endParaRPr b="0" lang="de-DE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30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de-DE" sz="2000" spc="-1" strike="noStrike">
              <a:latin typeface="Arial"/>
            </a:endParaRPr>
          </a:p>
        </p:txBody>
      </p:sp>
      <p:sp>
        <p:nvSpPr>
          <p:cNvPr id="306" name="PlaceHolder 3"/>
          <p:cNvSpPr>
            <a:spLocks noGrp="1"/>
          </p:cNvSpPr>
          <p:nvPr>
            <p:ph type="sldNum" idx="4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2745C461-D427-4EFF-85DE-CD4CF620493D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&lt;Foliennummer&gt;</a:t>
            </a:fld>
            <a:endParaRPr b="0" lang="de-DE" sz="1200" spc="-1" strike="noStrike">
              <a:latin typeface="Times New Roman"/>
            </a:endParaRPr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33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de-DE" sz="2000" spc="-1" strike="noStrike">
              <a:latin typeface="Arial"/>
            </a:endParaRPr>
          </a:p>
        </p:txBody>
      </p:sp>
      <p:sp>
        <p:nvSpPr>
          <p:cNvPr id="333" name="PlaceHolder 3"/>
          <p:cNvSpPr>
            <a:spLocks noGrp="1"/>
          </p:cNvSpPr>
          <p:nvPr>
            <p:ph type="sldNum" idx="13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DF3970E2-D912-4953-8F48-DE89817B8CAD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&lt;Foliennummer&gt;</a:t>
            </a:fld>
            <a:endParaRPr b="0" lang="de-DE" sz="1200" spc="-1" strike="noStrike">
              <a:latin typeface="Times New Roman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33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de-DE" sz="2000" spc="-1" strike="noStrike">
              <a:latin typeface="Arial"/>
            </a:endParaRPr>
          </a:p>
        </p:txBody>
      </p:sp>
      <p:sp>
        <p:nvSpPr>
          <p:cNvPr id="336" name="PlaceHolder 3"/>
          <p:cNvSpPr>
            <a:spLocks noGrp="1"/>
          </p:cNvSpPr>
          <p:nvPr>
            <p:ph type="sldNum" idx="14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773810C2-071E-4DD1-BEAC-C81D134CC666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&lt;Foliennummer&gt;</a:t>
            </a:fld>
            <a:endParaRPr b="0" lang="de-DE" sz="1200" spc="-1" strike="noStrike"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30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de-DE" sz="2000" spc="-1" strike="noStrike">
              <a:latin typeface="Arial"/>
            </a:endParaRPr>
          </a:p>
        </p:txBody>
      </p:sp>
      <p:sp>
        <p:nvSpPr>
          <p:cNvPr id="309" name="PlaceHolder 3"/>
          <p:cNvSpPr>
            <a:spLocks noGrp="1"/>
          </p:cNvSpPr>
          <p:nvPr>
            <p:ph type="sldNum" idx="5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BF0BB1E2-8CB2-4B1E-AA91-37821743BCB9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&lt;Foliennummer&gt;</a:t>
            </a:fld>
            <a:endParaRPr b="0" lang="de-DE" sz="1200" spc="-1" strike="noStrike">
              <a:latin typeface="Times New Roman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31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de-DE" sz="2000" spc="-1" strike="noStrike">
              <a:latin typeface="Arial"/>
            </a:endParaRPr>
          </a:p>
        </p:txBody>
      </p:sp>
      <p:sp>
        <p:nvSpPr>
          <p:cNvPr id="312" name="PlaceHolder 3"/>
          <p:cNvSpPr>
            <a:spLocks noGrp="1"/>
          </p:cNvSpPr>
          <p:nvPr>
            <p:ph type="sldNum" idx="6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AC7A5EE5-E7C4-460B-8250-13DBB0101D6D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&lt;Foliennummer&gt;</a:t>
            </a:fld>
            <a:endParaRPr b="0" lang="de-DE" sz="1200" spc="-1" strike="noStrike">
              <a:latin typeface="Times New Roman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31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de-DE" sz="2000" spc="-1" strike="noStrike">
              <a:latin typeface="Arial"/>
            </a:endParaRPr>
          </a:p>
        </p:txBody>
      </p:sp>
      <p:sp>
        <p:nvSpPr>
          <p:cNvPr id="315" name="PlaceHolder 3"/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804F88CB-257F-4CD9-BD96-2FD021A6DB8D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&lt;Foliennummer&gt;</a:t>
            </a:fld>
            <a:endParaRPr b="0" lang="de-DE" sz="1200" spc="-1" strike="noStrike"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31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de-DE" sz="2000" spc="-1" strike="noStrike">
              <a:latin typeface="Arial"/>
            </a:endParaRPr>
          </a:p>
        </p:txBody>
      </p:sp>
      <p:sp>
        <p:nvSpPr>
          <p:cNvPr id="318" name="PlaceHolder 3"/>
          <p:cNvSpPr>
            <a:spLocks noGrp="1"/>
          </p:cNvSpPr>
          <p:nvPr>
            <p:ph type="sldNum" idx="8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F075085E-4B8D-4331-A01C-DE35F0419F3B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&lt;Foliennummer&gt;</a:t>
            </a:fld>
            <a:endParaRPr b="0" lang="de-DE" sz="1200" spc="-1" strike="noStrike"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32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de-DE" sz="2000" spc="-1" strike="noStrike">
              <a:latin typeface="Arial"/>
            </a:endParaRPr>
          </a:p>
        </p:txBody>
      </p:sp>
      <p:sp>
        <p:nvSpPr>
          <p:cNvPr id="321" name="PlaceHolder 3"/>
          <p:cNvSpPr>
            <a:spLocks noGrp="1"/>
          </p:cNvSpPr>
          <p:nvPr>
            <p:ph type="sldNum" idx="9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B483E34D-EDAB-4886-B6CE-8AF88867117D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&lt;Foliennummer&gt;</a:t>
            </a:fld>
            <a:endParaRPr b="0" lang="de-DE" sz="1200" spc="-1" strike="noStrike"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32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de-DE" sz="2000" spc="-1" strike="noStrike">
              <a:latin typeface="Arial"/>
            </a:endParaRPr>
          </a:p>
        </p:txBody>
      </p:sp>
      <p:sp>
        <p:nvSpPr>
          <p:cNvPr id="324" name="PlaceHolder 3"/>
          <p:cNvSpPr>
            <a:spLocks noGrp="1"/>
          </p:cNvSpPr>
          <p:nvPr>
            <p:ph type="sldNum" idx="10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59631FB3-4A3D-4D9B-BDFD-B438E69BE2EC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&lt;Foliennummer&gt;</a:t>
            </a:fld>
            <a:endParaRPr b="0" lang="de-DE" sz="1200" spc="-1" strike="noStrike"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3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de-DE" sz="2000" spc="-1" strike="noStrike">
              <a:latin typeface="Arial"/>
            </a:endParaRPr>
          </a:p>
        </p:txBody>
      </p:sp>
      <p:sp>
        <p:nvSpPr>
          <p:cNvPr id="327" name="PlaceHolder 3"/>
          <p:cNvSpPr>
            <a:spLocks noGrp="1"/>
          </p:cNvSpPr>
          <p:nvPr>
            <p:ph type="sldNum" idx="11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90FB9473-DAE8-463D-AD31-46CC8F42550E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&lt;Foliennummer&gt;</a:t>
            </a:fld>
            <a:endParaRPr b="0" lang="de-DE" sz="1200" spc="-1" strike="noStrike"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680" cy="3085560"/>
          </a:xfrm>
          <a:prstGeom prst="rect">
            <a:avLst/>
          </a:prstGeom>
          <a:ln w="0">
            <a:noFill/>
          </a:ln>
        </p:spPr>
      </p:sp>
      <p:sp>
        <p:nvSpPr>
          <p:cNvPr id="32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de-DE" sz="2000" spc="-1" strike="noStrike">
              <a:latin typeface="Arial"/>
            </a:endParaRPr>
          </a:p>
        </p:txBody>
      </p:sp>
      <p:sp>
        <p:nvSpPr>
          <p:cNvPr id="330" name="PlaceHolder 3"/>
          <p:cNvSpPr>
            <a:spLocks noGrp="1"/>
          </p:cNvSpPr>
          <p:nvPr>
            <p:ph type="sldNum" idx="12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08139B49-FD19-475B-B2EB-E702FC254163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&lt;Foliennummer&gt;</a:t>
            </a:fld>
            <a:endParaRPr b="0" lang="de-DE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DE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DE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DE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DE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DE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DE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DE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DE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DE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DE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DE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de-DE" sz="4400" spc="-1" strike="noStrike">
                <a:latin typeface="Arial"/>
              </a:rPr>
              <a:t>Format </a:t>
            </a:r>
            <a:r>
              <a:rPr b="0" lang="de-DE" sz="4400" spc="-1" strike="noStrike">
                <a:latin typeface="Arial"/>
              </a:rPr>
              <a:t>des </a:t>
            </a:r>
            <a:r>
              <a:rPr b="0" lang="de-DE" sz="4400" spc="-1" strike="noStrike">
                <a:latin typeface="Arial"/>
              </a:rPr>
              <a:t>Titeltext</a:t>
            </a:r>
            <a:r>
              <a:rPr b="0" lang="de-DE" sz="4400" spc="-1" strike="noStrike">
                <a:latin typeface="Arial"/>
              </a:rPr>
              <a:t>es </a:t>
            </a:r>
            <a:r>
              <a:rPr b="0" lang="de-DE" sz="4400" spc="-1" strike="noStrike">
                <a:latin typeface="Arial"/>
              </a:rPr>
              <a:t>durch </a:t>
            </a:r>
            <a:r>
              <a:rPr b="0" lang="de-DE" sz="4400" spc="-1" strike="noStrike">
                <a:latin typeface="Arial"/>
              </a:rPr>
              <a:t>Klicken </a:t>
            </a:r>
            <a:r>
              <a:rPr b="0" lang="de-DE" sz="4400" spc="-1" strike="noStrike">
                <a:latin typeface="Arial"/>
              </a:rPr>
              <a:t>bearbei</a:t>
            </a:r>
            <a:r>
              <a:rPr b="0" lang="de-DE" sz="4400" spc="-1" strike="noStrike">
                <a:latin typeface="Arial"/>
              </a:rPr>
              <a:t>ten</a:t>
            </a:r>
            <a:endParaRPr b="0" lang="de-DE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3200" spc="-1" strike="noStrike">
                <a:latin typeface="Arial"/>
              </a:rPr>
              <a:t>Format des Gliederungstextes durch Klicken bearbeiten</a:t>
            </a:r>
            <a:endParaRPr b="0" lang="de-DE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pc="-1" strike="noStrike">
                <a:latin typeface="Arial"/>
              </a:rPr>
              <a:t>Zweite Gliederungsebene</a:t>
            </a:r>
            <a:endParaRPr b="0" lang="de-DE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400" spc="-1" strike="noStrike">
                <a:latin typeface="Arial"/>
              </a:rPr>
              <a:t>Dritte Gliederungsebene</a:t>
            </a:r>
            <a:endParaRPr b="0" lang="de-DE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000" spc="-1" strike="noStrike">
                <a:latin typeface="Arial"/>
              </a:rPr>
              <a:t>Vierte Gliederungsebene</a:t>
            </a:r>
            <a:endParaRPr b="0" lang="de-DE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latin typeface="Arial"/>
              </a:rPr>
              <a:t>Fünfte Gliederungsebene</a:t>
            </a:r>
            <a:endParaRPr b="0" lang="de-DE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latin typeface="Arial"/>
              </a:rPr>
              <a:t>Sechste Gliederungsebene</a:t>
            </a:r>
            <a:endParaRPr b="0" lang="de-DE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latin typeface="Arial"/>
              </a:rPr>
              <a:t>Siebte Gliederungsebene</a:t>
            </a:r>
            <a:endParaRPr b="0" lang="de-DE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image" Target="../media/image36.png"/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1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 0" descr="preencoded.png"/>
          <p:cNvPicPr/>
          <p:nvPr/>
        </p:nvPicPr>
        <p:blipFill>
          <a:blip r:embed="rId1"/>
          <a:stretch/>
        </p:blipFill>
        <p:spPr>
          <a:xfrm>
            <a:off x="0" y="0"/>
            <a:ext cx="9143280" cy="5157000"/>
          </a:xfrm>
          <a:prstGeom prst="rect">
            <a:avLst/>
          </a:prstGeom>
          <a:ln w="0">
            <a:noFill/>
          </a:ln>
        </p:spPr>
      </p:pic>
      <p:sp>
        <p:nvSpPr>
          <p:cNvPr id="45" name="Text 0"/>
          <p:cNvSpPr/>
          <p:nvPr/>
        </p:nvSpPr>
        <p:spPr>
          <a:xfrm>
            <a:off x="571680" y="513720"/>
            <a:ext cx="8000280" cy="68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Wachsende Bedrohung: Beschlagnahmung von Hardware Wallets </a:t>
            </a:r>
            <a:endParaRPr b="0" lang="de-DE" sz="2250" spc="-1" strike="noStrike">
              <a:latin typeface="Arial"/>
            </a:endParaRPr>
          </a:p>
        </p:txBody>
      </p:sp>
      <p:sp>
        <p:nvSpPr>
          <p:cNvPr id="46" name="Shape 1"/>
          <p:cNvSpPr/>
          <p:nvPr/>
        </p:nvSpPr>
        <p:spPr>
          <a:xfrm>
            <a:off x="571680" y="170028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" name="Text 2"/>
          <p:cNvSpPr/>
          <p:nvPr/>
        </p:nvSpPr>
        <p:spPr>
          <a:xfrm>
            <a:off x="882000" y="1672560"/>
            <a:ext cx="197316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Zunehmende staatliche Eingriffe: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48" name="Text 3"/>
          <p:cNvSpPr/>
          <p:nvPr/>
        </p:nvSpPr>
        <p:spPr>
          <a:xfrm>
            <a:off x="3012480" y="1672560"/>
            <a:ext cx="222624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Länder wie Südkorea beschlagnahmen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49" name="Text 4"/>
          <p:cNvSpPr/>
          <p:nvPr/>
        </p:nvSpPr>
        <p:spPr>
          <a:xfrm>
            <a:off x="911160" y="1878120"/>
            <a:ext cx="307800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Hardware Wallets zur Kontrolle von Bitcoin-Beständen.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50" name="Shape 5"/>
          <p:cNvSpPr/>
          <p:nvPr/>
        </p:nvSpPr>
        <p:spPr>
          <a:xfrm>
            <a:off x="571680" y="231156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" name="Text 6"/>
          <p:cNvSpPr/>
          <p:nvPr/>
        </p:nvSpPr>
        <p:spPr>
          <a:xfrm>
            <a:off x="856080" y="2283840"/>
            <a:ext cx="132840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Rechtliche Grauzonen: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52" name="Text 7"/>
          <p:cNvSpPr/>
          <p:nvPr/>
        </p:nvSpPr>
        <p:spPr>
          <a:xfrm>
            <a:off x="2352240" y="2283840"/>
            <a:ext cx="303840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Unsichere Gesetzeslagen ermöglichen oft willkürliche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53" name="Text 8"/>
          <p:cNvSpPr/>
          <p:nvPr/>
        </p:nvSpPr>
        <p:spPr>
          <a:xfrm>
            <a:off x="880560" y="2489760"/>
            <a:ext cx="231156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Konfiszierung digitaler Vermögenswerte.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54" name="Shape 9"/>
          <p:cNvSpPr/>
          <p:nvPr/>
        </p:nvSpPr>
        <p:spPr>
          <a:xfrm>
            <a:off x="571680" y="292320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" name="Text 10"/>
          <p:cNvSpPr/>
          <p:nvPr/>
        </p:nvSpPr>
        <p:spPr>
          <a:xfrm>
            <a:off x="842040" y="2895480"/>
            <a:ext cx="100224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Globale Tendenz: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56" name="Text 11"/>
          <p:cNvSpPr/>
          <p:nvPr/>
        </p:nvSpPr>
        <p:spPr>
          <a:xfrm>
            <a:off x="2010960" y="2895480"/>
            <a:ext cx="33814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Auch andere Staaten prüfen ähnliche Maßnahmen, was das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57" name="Text 12"/>
          <p:cNvSpPr/>
          <p:nvPr/>
        </p:nvSpPr>
        <p:spPr>
          <a:xfrm>
            <a:off x="863640" y="3101040"/>
            <a:ext cx="189684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Risiko für Nutzer weltweit erhöht.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58" name="Shape 13"/>
          <p:cNvSpPr/>
          <p:nvPr/>
        </p:nvSpPr>
        <p:spPr>
          <a:xfrm>
            <a:off x="571680" y="3534480"/>
            <a:ext cx="84960" cy="84960"/>
          </a:xfrm>
          <a:prstGeom prst="rect">
            <a:avLst/>
          </a:prstGeom>
          <a:solidFill>
            <a:srgbClr val="e74c3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9" name="Text 14"/>
          <p:cNvSpPr/>
          <p:nvPr/>
        </p:nvSpPr>
        <p:spPr>
          <a:xfrm>
            <a:off x="856440" y="3506760"/>
            <a:ext cx="13798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74c3c"/>
                </a:solidFill>
                <a:latin typeface="Noto Sans"/>
                <a:ea typeface="Noto Sans"/>
              </a:rPr>
              <a:t>Sicherheitsimplikation: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60" name="Text 15"/>
          <p:cNvSpPr/>
          <p:nvPr/>
        </p:nvSpPr>
        <p:spPr>
          <a:xfrm>
            <a:off x="2400480" y="3506760"/>
            <a:ext cx="292716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Physische Kontrolle über Wallets wird zur kritischen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61" name="Text 16"/>
          <p:cNvSpPr/>
          <p:nvPr/>
        </p:nvSpPr>
        <p:spPr>
          <a:xfrm>
            <a:off x="877320" y="3712680"/>
            <a:ext cx="220176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Schwachstelle in der Bitcoin-Sicherheit.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62" name="Shape 17"/>
          <p:cNvSpPr/>
          <p:nvPr/>
        </p:nvSpPr>
        <p:spPr>
          <a:xfrm>
            <a:off x="571680" y="414612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3" name="Text 18"/>
          <p:cNvSpPr/>
          <p:nvPr/>
        </p:nvSpPr>
        <p:spPr>
          <a:xfrm>
            <a:off x="871920" y="4118400"/>
            <a:ext cx="170496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Notwendigkeit zur Vorsorge: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64" name="Text 19"/>
          <p:cNvSpPr/>
          <p:nvPr/>
        </p:nvSpPr>
        <p:spPr>
          <a:xfrm>
            <a:off x="2745720" y="4118400"/>
            <a:ext cx="268200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Nutzer sollten Schutzstrategien entwickeln, um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65" name="Text 20"/>
          <p:cNvSpPr/>
          <p:nvPr/>
        </p:nvSpPr>
        <p:spPr>
          <a:xfrm>
            <a:off x="863640" y="4323960"/>
            <a:ext cx="191664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staatlichen Zugriff zu erschweren. </a:t>
            </a:r>
            <a:endParaRPr b="0" lang="de-DE" sz="939" spc="-1" strike="noStrike">
              <a:latin typeface="Arial"/>
            </a:endParaRPr>
          </a:p>
        </p:txBody>
      </p:sp>
      <p:pic>
        <p:nvPicPr>
          <p:cNvPr id="66" name="Image 1" descr="preencoded.png"/>
          <p:cNvPicPr/>
          <p:nvPr/>
        </p:nvPicPr>
        <p:blipFill>
          <a:blip r:embed="rId2">
            <a:alphaModFix amt="30000"/>
          </a:blip>
          <a:stretch/>
        </p:blipFill>
        <p:spPr>
          <a:xfrm>
            <a:off x="6667560" y="2543040"/>
            <a:ext cx="1285200" cy="12852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Image 0" descr="preencoded.png"/>
          <p:cNvPicPr/>
          <p:nvPr/>
        </p:nvPicPr>
        <p:blipFill>
          <a:blip r:embed="rId1"/>
          <a:stretch/>
        </p:blipFill>
        <p:spPr>
          <a:xfrm>
            <a:off x="0" y="0"/>
            <a:ext cx="9143280" cy="5559840"/>
          </a:xfrm>
          <a:prstGeom prst="rect">
            <a:avLst/>
          </a:prstGeom>
          <a:ln w="0">
            <a:noFill/>
          </a:ln>
        </p:spPr>
      </p:pic>
      <p:sp>
        <p:nvSpPr>
          <p:cNvPr id="257" name="Text 0"/>
          <p:cNvSpPr/>
          <p:nvPr/>
        </p:nvSpPr>
        <p:spPr>
          <a:xfrm>
            <a:off x="1469160" y="363600"/>
            <a:ext cx="6205320" cy="34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2250" spc="-1" strike="noStrike">
                <a:solidFill>
                  <a:srgbClr val="e74c3c"/>
                </a:solidFill>
                <a:latin typeface="Noto Sans"/>
                <a:ea typeface="Noto Sans"/>
              </a:rPr>
              <a:t> </a:t>
            </a:r>
            <a:r>
              <a:rPr b="1" lang="en-US" sz="2250" spc="-1" strike="noStrike">
                <a:solidFill>
                  <a:srgbClr val="e74c3c"/>
                </a:solidFill>
                <a:latin typeface="Noto Sans"/>
                <a:ea typeface="Noto Sans"/>
              </a:rPr>
              <a:t>Bitcoin-Sicherheit: Die wichtigsten DON'Ts </a:t>
            </a:r>
            <a:endParaRPr b="0" lang="de-DE" sz="2250" spc="-1" strike="noStrike">
              <a:latin typeface="Arial"/>
            </a:endParaRPr>
          </a:p>
        </p:txBody>
      </p:sp>
      <p:sp>
        <p:nvSpPr>
          <p:cNvPr id="258" name="Text 1"/>
          <p:cNvSpPr/>
          <p:nvPr/>
        </p:nvSpPr>
        <p:spPr>
          <a:xfrm>
            <a:off x="2599200" y="883800"/>
            <a:ext cx="3945240" cy="15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95a5a6"/>
                </a:solidFill>
                <a:latin typeface="Noto Sans"/>
                <a:ea typeface="Noto Sans"/>
              </a:rPr>
              <a:t> </a:t>
            </a:r>
            <a:r>
              <a:rPr b="0" lang="en-US" sz="1050" spc="-1" strike="noStrike">
                <a:solidFill>
                  <a:srgbClr val="95a5a6"/>
                </a:solidFill>
                <a:latin typeface="Noto Sans"/>
                <a:ea typeface="Noto Sans"/>
              </a:rPr>
              <a:t>Vermeiden Sie diese häufigen Fehler beim Schutz Ihrer Bitcoin </a:t>
            </a:r>
            <a:endParaRPr b="0" lang="de-DE" sz="1050" spc="-1" strike="noStrike">
              <a:latin typeface="Arial"/>
            </a:endParaRPr>
          </a:p>
        </p:txBody>
      </p:sp>
      <p:sp>
        <p:nvSpPr>
          <p:cNvPr id="259" name="Shape 2"/>
          <p:cNvSpPr/>
          <p:nvPr/>
        </p:nvSpPr>
        <p:spPr>
          <a:xfrm>
            <a:off x="571680" y="1321560"/>
            <a:ext cx="3885480" cy="1593720"/>
          </a:xfrm>
          <a:prstGeom prst="rect">
            <a:avLst/>
          </a:prstGeom>
          <a:solidFill>
            <a:srgbClr val="2c1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60" name="Image 1" descr="preencoded.png"/>
          <p:cNvPicPr/>
          <p:nvPr/>
        </p:nvPicPr>
        <p:blipFill>
          <a:blip r:embed="rId2"/>
          <a:stretch/>
        </p:blipFill>
        <p:spPr>
          <a:xfrm>
            <a:off x="771480" y="1521720"/>
            <a:ext cx="256320" cy="256320"/>
          </a:xfrm>
          <a:prstGeom prst="rect">
            <a:avLst/>
          </a:prstGeom>
          <a:ln w="0">
            <a:noFill/>
          </a:ln>
        </p:spPr>
      </p:pic>
      <p:sp>
        <p:nvSpPr>
          <p:cNvPr id="261" name="Text 3"/>
          <p:cNvSpPr/>
          <p:nvPr/>
        </p:nvSpPr>
        <p:spPr>
          <a:xfrm>
            <a:off x="1146600" y="1546920"/>
            <a:ext cx="2023560" cy="20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350" spc="-1" strike="noStrike">
                <a:solidFill>
                  <a:srgbClr val="e74c3c"/>
                </a:solidFill>
                <a:latin typeface="Noto Sans"/>
                <a:ea typeface="Noto Sans"/>
              </a:rPr>
              <a:t>Nicht überkomplizieren</a:t>
            </a:r>
            <a:endParaRPr b="0" lang="de-DE" sz="1350" spc="-1" strike="noStrike">
              <a:latin typeface="Arial"/>
            </a:endParaRPr>
          </a:p>
        </p:txBody>
      </p:sp>
      <p:sp>
        <p:nvSpPr>
          <p:cNvPr id="262" name="Text 4"/>
          <p:cNvSpPr/>
          <p:nvPr/>
        </p:nvSpPr>
        <p:spPr>
          <a:xfrm>
            <a:off x="771480" y="2088720"/>
            <a:ext cx="3485520" cy="43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Halte deine Sicherheitsmaßnahmen effektiv und übersichtlich, um Fehler zu vermeiden. Komplexität führt oft zu Verwirrung und erhöht das Risiko, sich selbst auszusperren.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63" name="Shape 5"/>
          <p:cNvSpPr/>
          <p:nvPr/>
        </p:nvSpPr>
        <p:spPr>
          <a:xfrm>
            <a:off x="4686480" y="1321560"/>
            <a:ext cx="3885480" cy="1593720"/>
          </a:xfrm>
          <a:prstGeom prst="rect">
            <a:avLst/>
          </a:prstGeom>
          <a:solidFill>
            <a:srgbClr val="2c1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64" name="Image 2" descr="preencoded.png"/>
          <p:cNvPicPr/>
          <p:nvPr/>
        </p:nvPicPr>
        <p:blipFill>
          <a:blip r:embed="rId3"/>
          <a:stretch/>
        </p:blipFill>
        <p:spPr>
          <a:xfrm>
            <a:off x="4886280" y="1521720"/>
            <a:ext cx="256320" cy="256320"/>
          </a:xfrm>
          <a:prstGeom prst="rect">
            <a:avLst/>
          </a:prstGeom>
          <a:ln w="0">
            <a:noFill/>
          </a:ln>
        </p:spPr>
      </p:pic>
      <p:sp>
        <p:nvSpPr>
          <p:cNvPr id="265" name="Text 6"/>
          <p:cNvSpPr/>
          <p:nvPr/>
        </p:nvSpPr>
        <p:spPr>
          <a:xfrm>
            <a:off x="5260680" y="1546920"/>
            <a:ext cx="2073960" cy="20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350" spc="-1" strike="noStrike">
                <a:solidFill>
                  <a:srgbClr val="e74c3c"/>
                </a:solidFill>
                <a:latin typeface="Noto Sans"/>
                <a:ea typeface="Noto Sans"/>
              </a:rPr>
              <a:t>Nicht alles an einem Ort</a:t>
            </a:r>
            <a:endParaRPr b="0" lang="de-DE" sz="1350" spc="-1" strike="noStrike">
              <a:latin typeface="Arial"/>
            </a:endParaRPr>
          </a:p>
        </p:txBody>
      </p:sp>
      <p:sp>
        <p:nvSpPr>
          <p:cNvPr id="266" name="Text 7"/>
          <p:cNvSpPr/>
          <p:nvPr/>
        </p:nvSpPr>
        <p:spPr>
          <a:xfrm>
            <a:off x="4886280" y="1986120"/>
            <a:ext cx="3485520" cy="43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Verteile deine Bitcoins und Sicherungskopien auf mehrere sichere Orte. Ein einzelner Speicherort ist ein Single Point of Failure.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67" name="Shape 8"/>
          <p:cNvSpPr/>
          <p:nvPr/>
        </p:nvSpPr>
        <p:spPr>
          <a:xfrm>
            <a:off x="571680" y="3144600"/>
            <a:ext cx="3885480" cy="1387800"/>
          </a:xfrm>
          <a:prstGeom prst="rect">
            <a:avLst/>
          </a:prstGeom>
          <a:solidFill>
            <a:srgbClr val="2c1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68" name="Image 3" descr="preencoded.png"/>
          <p:cNvPicPr/>
          <p:nvPr/>
        </p:nvPicPr>
        <p:blipFill>
          <a:blip r:embed="rId4"/>
          <a:stretch/>
        </p:blipFill>
        <p:spPr>
          <a:xfrm>
            <a:off x="771480" y="3344760"/>
            <a:ext cx="256320" cy="256320"/>
          </a:xfrm>
          <a:prstGeom prst="rect">
            <a:avLst/>
          </a:prstGeom>
          <a:ln w="0">
            <a:noFill/>
          </a:ln>
        </p:spPr>
      </p:pic>
      <p:sp>
        <p:nvSpPr>
          <p:cNvPr id="269" name="Text 9"/>
          <p:cNvSpPr/>
          <p:nvPr/>
        </p:nvSpPr>
        <p:spPr>
          <a:xfrm>
            <a:off x="1143720" y="3369960"/>
            <a:ext cx="1174680" cy="20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350" spc="-1" strike="noStrike">
                <a:solidFill>
                  <a:srgbClr val="e74c3c"/>
                </a:solidFill>
                <a:latin typeface="Noto Sans"/>
                <a:ea typeface="Noto Sans"/>
              </a:rPr>
              <a:t>Nicht prahlen</a:t>
            </a:r>
            <a:endParaRPr b="0" lang="de-DE" sz="1350" spc="-1" strike="noStrike">
              <a:latin typeface="Arial"/>
            </a:endParaRPr>
          </a:p>
        </p:txBody>
      </p:sp>
      <p:sp>
        <p:nvSpPr>
          <p:cNvPr id="270" name="Text 10"/>
          <p:cNvSpPr/>
          <p:nvPr/>
        </p:nvSpPr>
        <p:spPr>
          <a:xfrm>
            <a:off x="771480" y="3808800"/>
            <a:ext cx="3485520" cy="43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Vermeide es, öffentlich über deine Bitcoin-Bestände zu sprechen, um nicht zum Ziel von Angriffen zu werden. Diskretion ist ein wichtiger Schutzfaktor.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71" name="Shape 11"/>
          <p:cNvSpPr/>
          <p:nvPr/>
        </p:nvSpPr>
        <p:spPr>
          <a:xfrm>
            <a:off x="4686480" y="3144600"/>
            <a:ext cx="3885480" cy="1387800"/>
          </a:xfrm>
          <a:prstGeom prst="rect">
            <a:avLst/>
          </a:prstGeom>
          <a:solidFill>
            <a:srgbClr val="2c1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72" name="Image 4" descr="preencoded.png"/>
          <p:cNvPicPr/>
          <p:nvPr/>
        </p:nvPicPr>
        <p:blipFill>
          <a:blip r:embed="rId5"/>
          <a:stretch/>
        </p:blipFill>
        <p:spPr>
          <a:xfrm>
            <a:off x="4886280" y="3344760"/>
            <a:ext cx="256320" cy="256320"/>
          </a:xfrm>
          <a:prstGeom prst="rect">
            <a:avLst/>
          </a:prstGeom>
          <a:ln w="0">
            <a:noFill/>
          </a:ln>
        </p:spPr>
      </p:pic>
      <p:sp>
        <p:nvSpPr>
          <p:cNvPr id="273" name="Text 12"/>
          <p:cNvSpPr/>
          <p:nvPr/>
        </p:nvSpPr>
        <p:spPr>
          <a:xfrm>
            <a:off x="5260320" y="3369960"/>
            <a:ext cx="2031120" cy="20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350" spc="-1" strike="noStrike">
                <a:solidFill>
                  <a:srgbClr val="e74c3c"/>
                </a:solidFill>
                <a:latin typeface="Noto Sans"/>
                <a:ea typeface="Noto Sans"/>
              </a:rPr>
              <a:t>Nicht nur eine Methode</a:t>
            </a:r>
            <a:endParaRPr b="0" lang="de-DE" sz="1350" spc="-1" strike="noStrike">
              <a:latin typeface="Arial"/>
            </a:endParaRPr>
          </a:p>
        </p:txBody>
      </p:sp>
      <p:sp>
        <p:nvSpPr>
          <p:cNvPr id="274" name="Text 13"/>
          <p:cNvSpPr/>
          <p:nvPr/>
        </p:nvSpPr>
        <p:spPr>
          <a:xfrm>
            <a:off x="4886280" y="3808800"/>
            <a:ext cx="3485520" cy="43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Nutze mehrere Sicherheitsmaßnahmen wie Hardware-Wallets, Multisig und Backup-Strategien. Mehrschichtiger Schutz ist entscheidend.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75" name="Shape 14"/>
          <p:cNvSpPr/>
          <p:nvPr/>
        </p:nvSpPr>
        <p:spPr>
          <a:xfrm>
            <a:off x="571680" y="4747680"/>
            <a:ext cx="8000280" cy="490680"/>
          </a:xfrm>
          <a:prstGeom prst="rect">
            <a:avLst/>
          </a:prstGeom>
          <a:solidFill>
            <a:srgbClr val="e74c3c">
              <a:alpha val="15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76" name="Image 5" descr="preencoded.png"/>
          <p:cNvPicPr/>
          <p:nvPr/>
        </p:nvPicPr>
        <p:blipFill>
          <a:blip r:embed="rId6"/>
          <a:stretch/>
        </p:blipFill>
        <p:spPr>
          <a:xfrm>
            <a:off x="1285560" y="4928040"/>
            <a:ext cx="127800" cy="127800"/>
          </a:xfrm>
          <a:prstGeom prst="rect">
            <a:avLst/>
          </a:prstGeom>
          <a:ln w="0">
            <a:noFill/>
          </a:ln>
        </p:spPr>
      </p:pic>
      <p:sp>
        <p:nvSpPr>
          <p:cNvPr id="277" name="Text 15"/>
          <p:cNvSpPr/>
          <p:nvPr/>
        </p:nvSpPr>
        <p:spPr>
          <a:xfrm>
            <a:off x="1553400" y="4919760"/>
            <a:ext cx="4867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74c3c"/>
                </a:solidFill>
                <a:latin typeface="Noto Sans"/>
                <a:ea typeface="Noto Sans"/>
              </a:rPr>
              <a:t>Wichtig: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78" name="Text 16"/>
          <p:cNvSpPr/>
          <p:nvPr/>
        </p:nvSpPr>
        <p:spPr>
          <a:xfrm>
            <a:off x="2269800" y="4919760"/>
            <a:ext cx="537804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Einfache und durchdachte Sicherheitspraktiken sind oft effektiver als übertriebene Komplexität. </a:t>
            </a:r>
            <a:endParaRPr b="0" lang="de-DE" sz="939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Image 0" descr="preencoded.png"/>
          <p:cNvPicPr/>
          <p:nvPr/>
        </p:nvPicPr>
        <p:blipFill>
          <a:blip r:embed="rId1"/>
          <a:stretch/>
        </p:blipFill>
        <p:spPr>
          <a:xfrm>
            <a:off x="0" y="0"/>
            <a:ext cx="9143280" cy="5481360"/>
          </a:xfrm>
          <a:prstGeom prst="rect">
            <a:avLst/>
          </a:prstGeom>
          <a:ln w="0">
            <a:noFill/>
          </a:ln>
        </p:spPr>
      </p:pic>
      <p:sp>
        <p:nvSpPr>
          <p:cNvPr id="280" name="Text 0"/>
          <p:cNvSpPr/>
          <p:nvPr/>
        </p:nvSpPr>
        <p:spPr>
          <a:xfrm>
            <a:off x="1319040" y="470880"/>
            <a:ext cx="6505560" cy="34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Nächste Schritte für mehr Bitcoin-Sicherheit </a:t>
            </a:r>
            <a:endParaRPr b="0" lang="de-DE" sz="2250" spc="-1" strike="noStrike">
              <a:latin typeface="Arial"/>
            </a:endParaRPr>
          </a:p>
        </p:txBody>
      </p:sp>
      <p:sp>
        <p:nvSpPr>
          <p:cNvPr id="281" name="Shape 1"/>
          <p:cNvSpPr/>
          <p:nvPr/>
        </p:nvSpPr>
        <p:spPr>
          <a:xfrm>
            <a:off x="571680" y="1214280"/>
            <a:ext cx="356400" cy="35640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82" name="Image 1" descr="preencoded.png"/>
          <p:cNvPicPr/>
          <p:nvPr/>
        </p:nvPicPr>
        <p:blipFill>
          <a:blip r:embed="rId2"/>
          <a:stretch/>
        </p:blipFill>
        <p:spPr>
          <a:xfrm>
            <a:off x="642960" y="1307160"/>
            <a:ext cx="213480" cy="170640"/>
          </a:xfrm>
          <a:prstGeom prst="rect">
            <a:avLst/>
          </a:prstGeom>
          <a:ln w="0">
            <a:noFill/>
          </a:ln>
        </p:spPr>
      </p:pic>
      <p:sp>
        <p:nvSpPr>
          <p:cNvPr id="283" name="Text 2"/>
          <p:cNvSpPr/>
          <p:nvPr/>
        </p:nvSpPr>
        <p:spPr>
          <a:xfrm>
            <a:off x="1792080" y="1237320"/>
            <a:ext cx="1845000" cy="18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24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1240" spc="-1" strike="noStrike">
                <a:solidFill>
                  <a:srgbClr val="f39c12"/>
                </a:solidFill>
                <a:latin typeface="Noto Sans"/>
                <a:ea typeface="Noto Sans"/>
              </a:rPr>
              <a:t>Schrittweise vorgehen </a:t>
            </a:r>
            <a:endParaRPr b="0" lang="de-DE" sz="1240" spc="-1" strike="noStrike">
              <a:latin typeface="Arial"/>
            </a:endParaRPr>
          </a:p>
        </p:txBody>
      </p:sp>
      <p:sp>
        <p:nvSpPr>
          <p:cNvPr id="284" name="Text 3"/>
          <p:cNvSpPr/>
          <p:nvPr/>
        </p:nvSpPr>
        <p:spPr>
          <a:xfrm>
            <a:off x="1071720" y="1623240"/>
            <a:ext cx="3285360" cy="406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8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889" spc="-1" strike="noStrike">
                <a:solidFill>
                  <a:srgbClr val="ecf0f1"/>
                </a:solidFill>
                <a:latin typeface="Noto Sans"/>
                <a:ea typeface="Noto Sans"/>
              </a:rPr>
              <a:t>Implementieren Sie Sicherheitsmaßnahmen in klar definierten Phasen, um Fehler zu minimieren und Überforderung zu vermeiden. </a:t>
            </a:r>
            <a:endParaRPr b="0" lang="de-DE" sz="889" spc="-1" strike="noStrike">
              <a:latin typeface="Arial"/>
            </a:endParaRPr>
          </a:p>
        </p:txBody>
      </p:sp>
      <p:sp>
        <p:nvSpPr>
          <p:cNvPr id="285" name="Shape 4"/>
          <p:cNvSpPr/>
          <p:nvPr/>
        </p:nvSpPr>
        <p:spPr>
          <a:xfrm>
            <a:off x="4786200" y="1214280"/>
            <a:ext cx="356400" cy="35640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86" name="Image 2" descr="preencoded.png"/>
          <p:cNvPicPr/>
          <p:nvPr/>
        </p:nvPicPr>
        <p:blipFill>
          <a:blip r:embed="rId3"/>
          <a:stretch/>
        </p:blipFill>
        <p:spPr>
          <a:xfrm>
            <a:off x="4879080" y="130716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287" name="Text 5"/>
          <p:cNvSpPr/>
          <p:nvPr/>
        </p:nvSpPr>
        <p:spPr>
          <a:xfrm>
            <a:off x="6234120" y="1237320"/>
            <a:ext cx="1389600" cy="18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24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1240" spc="-1" strike="noStrike">
                <a:solidFill>
                  <a:srgbClr val="f39c12"/>
                </a:solidFill>
                <a:latin typeface="Noto Sans"/>
                <a:ea typeface="Noto Sans"/>
              </a:rPr>
              <a:t>Üben und testen </a:t>
            </a:r>
            <a:endParaRPr b="0" lang="de-DE" sz="1240" spc="-1" strike="noStrike">
              <a:latin typeface="Arial"/>
            </a:endParaRPr>
          </a:p>
        </p:txBody>
      </p:sp>
      <p:sp>
        <p:nvSpPr>
          <p:cNvPr id="288" name="Text 6"/>
          <p:cNvSpPr/>
          <p:nvPr/>
        </p:nvSpPr>
        <p:spPr>
          <a:xfrm>
            <a:off x="5286240" y="1623240"/>
            <a:ext cx="3285360" cy="406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8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889" spc="-1" strike="noStrike">
                <a:solidFill>
                  <a:srgbClr val="ecf0f1"/>
                </a:solidFill>
                <a:latin typeface="Noto Sans"/>
                <a:ea typeface="Noto Sans"/>
              </a:rPr>
              <a:t>Simulieren Sie Angriffsszenarien und überprüfen Sie Ihre Sicherheitsvorkehrungen regelmäßig, um Schwachstellen zu identifizieren. </a:t>
            </a:r>
            <a:endParaRPr b="0" lang="de-DE" sz="889" spc="-1" strike="noStrike">
              <a:latin typeface="Arial"/>
            </a:endParaRPr>
          </a:p>
        </p:txBody>
      </p:sp>
      <p:sp>
        <p:nvSpPr>
          <p:cNvPr id="289" name="Shape 7"/>
          <p:cNvSpPr/>
          <p:nvPr/>
        </p:nvSpPr>
        <p:spPr>
          <a:xfrm>
            <a:off x="571680" y="2404440"/>
            <a:ext cx="356400" cy="35640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90" name="Image 3" descr="preencoded.png"/>
          <p:cNvPicPr/>
          <p:nvPr/>
        </p:nvPicPr>
        <p:blipFill>
          <a:blip r:embed="rId4"/>
          <a:stretch/>
        </p:blipFill>
        <p:spPr>
          <a:xfrm>
            <a:off x="664200" y="249732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291" name="Text 8"/>
          <p:cNvSpPr/>
          <p:nvPr/>
        </p:nvSpPr>
        <p:spPr>
          <a:xfrm>
            <a:off x="1743840" y="2427480"/>
            <a:ext cx="1941120" cy="18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24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1240" spc="-1" strike="noStrike">
                <a:solidFill>
                  <a:srgbClr val="f39c12"/>
                </a:solidFill>
                <a:latin typeface="Noto Sans"/>
                <a:ea typeface="Noto Sans"/>
              </a:rPr>
              <a:t>Mehrschichtiger Ansatz </a:t>
            </a:r>
            <a:endParaRPr b="0" lang="de-DE" sz="1240" spc="-1" strike="noStrike">
              <a:latin typeface="Arial"/>
            </a:endParaRPr>
          </a:p>
        </p:txBody>
      </p:sp>
      <p:sp>
        <p:nvSpPr>
          <p:cNvPr id="292" name="Text 9"/>
          <p:cNvSpPr/>
          <p:nvPr/>
        </p:nvSpPr>
        <p:spPr>
          <a:xfrm>
            <a:off x="1071720" y="2813400"/>
            <a:ext cx="3285360" cy="406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8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889" spc="-1" strike="noStrike">
                <a:solidFill>
                  <a:srgbClr val="ecf0f1"/>
                </a:solidFill>
                <a:latin typeface="Noto Sans"/>
                <a:ea typeface="Noto Sans"/>
              </a:rPr>
              <a:t>Kombinieren Sie verschiedene Schutzebenen wie Hardware-Wallets, Multi-Signaturen und sichere Passphrasen für maximale Sicherheit. </a:t>
            </a:r>
            <a:endParaRPr b="0" lang="de-DE" sz="889" spc="-1" strike="noStrike">
              <a:latin typeface="Arial"/>
            </a:endParaRPr>
          </a:p>
        </p:txBody>
      </p:sp>
      <p:sp>
        <p:nvSpPr>
          <p:cNvPr id="293" name="Shape 10"/>
          <p:cNvSpPr/>
          <p:nvPr/>
        </p:nvSpPr>
        <p:spPr>
          <a:xfrm>
            <a:off x="4786200" y="2404440"/>
            <a:ext cx="356400" cy="35640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94" name="Image 4" descr="preencoded.png"/>
          <p:cNvPicPr/>
          <p:nvPr/>
        </p:nvPicPr>
        <p:blipFill>
          <a:blip r:embed="rId5"/>
          <a:stretch/>
        </p:blipFill>
        <p:spPr>
          <a:xfrm>
            <a:off x="4889880" y="2497320"/>
            <a:ext cx="149400" cy="170640"/>
          </a:xfrm>
          <a:prstGeom prst="rect">
            <a:avLst/>
          </a:prstGeom>
          <a:ln w="0">
            <a:noFill/>
          </a:ln>
        </p:spPr>
      </p:pic>
      <p:sp>
        <p:nvSpPr>
          <p:cNvPr id="295" name="Text 11"/>
          <p:cNvSpPr/>
          <p:nvPr/>
        </p:nvSpPr>
        <p:spPr>
          <a:xfrm>
            <a:off x="5736600" y="2427480"/>
            <a:ext cx="2384640" cy="18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24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1240" spc="-1" strike="noStrike">
                <a:solidFill>
                  <a:srgbClr val="f39c12"/>
                </a:solidFill>
                <a:latin typeface="Noto Sans"/>
                <a:ea typeface="Noto Sans"/>
              </a:rPr>
              <a:t>Backup-Strategien etablieren </a:t>
            </a:r>
            <a:endParaRPr b="0" lang="de-DE" sz="1240" spc="-1" strike="noStrike">
              <a:latin typeface="Arial"/>
            </a:endParaRPr>
          </a:p>
        </p:txBody>
      </p:sp>
      <p:sp>
        <p:nvSpPr>
          <p:cNvPr id="296" name="Text 12"/>
          <p:cNvSpPr/>
          <p:nvPr/>
        </p:nvSpPr>
        <p:spPr>
          <a:xfrm>
            <a:off x="5286240" y="2881080"/>
            <a:ext cx="3285360" cy="27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8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889" spc="-1" strike="noStrike">
                <a:solidFill>
                  <a:srgbClr val="ecf0f1"/>
                </a:solidFill>
                <a:latin typeface="Noto Sans"/>
                <a:ea typeface="Noto Sans"/>
              </a:rPr>
              <a:t>Sichern Sie private Schlüssel und Wiederherstellungsphrasen an mehreren sicheren Orten, um Datenverlust zu verhindern. </a:t>
            </a:r>
            <a:endParaRPr b="0" lang="de-DE" sz="889" spc="-1" strike="noStrike">
              <a:latin typeface="Arial"/>
            </a:endParaRPr>
          </a:p>
        </p:txBody>
      </p:sp>
      <p:sp>
        <p:nvSpPr>
          <p:cNvPr id="297" name="Shape 13"/>
          <p:cNvSpPr/>
          <p:nvPr/>
        </p:nvSpPr>
        <p:spPr>
          <a:xfrm>
            <a:off x="571680" y="3594600"/>
            <a:ext cx="356400" cy="35640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98" name="Image 5" descr="preencoded.png"/>
          <p:cNvPicPr/>
          <p:nvPr/>
        </p:nvPicPr>
        <p:blipFill>
          <a:blip r:embed="rId6"/>
          <a:stretch/>
        </p:blipFill>
        <p:spPr>
          <a:xfrm>
            <a:off x="642960" y="3687480"/>
            <a:ext cx="213480" cy="170640"/>
          </a:xfrm>
          <a:prstGeom prst="rect">
            <a:avLst/>
          </a:prstGeom>
          <a:ln w="0">
            <a:noFill/>
          </a:ln>
        </p:spPr>
      </p:pic>
      <p:sp>
        <p:nvSpPr>
          <p:cNvPr id="299" name="Text 14"/>
          <p:cNvSpPr/>
          <p:nvPr/>
        </p:nvSpPr>
        <p:spPr>
          <a:xfrm>
            <a:off x="3196080" y="3617640"/>
            <a:ext cx="2921040" cy="18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24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1240" spc="-1" strike="noStrike">
                <a:solidFill>
                  <a:srgbClr val="f39c12"/>
                </a:solidFill>
                <a:latin typeface="Noto Sans"/>
                <a:ea typeface="Noto Sans"/>
              </a:rPr>
              <a:t>Bewusstsein kontinuierlich erhöhen </a:t>
            </a:r>
            <a:endParaRPr b="0" lang="de-DE" sz="1240" spc="-1" strike="noStrike">
              <a:latin typeface="Arial"/>
            </a:endParaRPr>
          </a:p>
        </p:txBody>
      </p:sp>
      <p:sp>
        <p:nvSpPr>
          <p:cNvPr id="300" name="Text 15"/>
          <p:cNvSpPr/>
          <p:nvPr/>
        </p:nvSpPr>
        <p:spPr>
          <a:xfrm>
            <a:off x="1285200" y="3944880"/>
            <a:ext cx="6743160" cy="136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8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889" spc="-1" strike="noStrike">
                <a:solidFill>
                  <a:srgbClr val="ecf0f1"/>
                </a:solidFill>
                <a:latin typeface="Noto Sans"/>
                <a:ea typeface="Noto Sans"/>
              </a:rPr>
              <a:t>Schulen Sie sich und alle Beteiligten kontinuierlich zu aktuellen Bedrohungen und Best Practices im Bereich Bitcoin-Sicherheit. </a:t>
            </a:r>
            <a:endParaRPr b="0" lang="de-DE" sz="889" spc="-1" strike="noStrike">
              <a:latin typeface="Arial"/>
            </a:endParaRPr>
          </a:p>
        </p:txBody>
      </p:sp>
      <p:sp>
        <p:nvSpPr>
          <p:cNvPr id="301" name="Shape 16"/>
          <p:cNvSpPr/>
          <p:nvPr/>
        </p:nvSpPr>
        <p:spPr>
          <a:xfrm>
            <a:off x="571680" y="4467600"/>
            <a:ext cx="8000280" cy="585000"/>
          </a:xfrm>
          <a:prstGeom prst="rect">
            <a:avLst/>
          </a:prstGeom>
          <a:solidFill>
            <a:srgbClr val="f39c12">
              <a:alpha val="15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02" name="Image 6" descr="preencoded.png"/>
          <p:cNvPicPr/>
          <p:nvPr/>
        </p:nvPicPr>
        <p:blipFill>
          <a:blip r:embed="rId7"/>
          <a:stretch/>
        </p:blipFill>
        <p:spPr>
          <a:xfrm>
            <a:off x="1335240" y="466416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303" name="Text 17"/>
          <p:cNvSpPr/>
          <p:nvPr/>
        </p:nvSpPr>
        <p:spPr>
          <a:xfrm>
            <a:off x="1729440" y="4679280"/>
            <a:ext cx="5941440" cy="15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050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1" lang="en-US" sz="1050" spc="-1" strike="noStrike">
                <a:solidFill>
                  <a:srgbClr val="ecf0f1"/>
                </a:solidFill>
                <a:latin typeface="Noto Sans"/>
                <a:ea typeface="Noto Sans"/>
              </a:rPr>
              <a:t>Sicherheit ist ein kontinuierlicher Prozess, der ständiges Lernen und Anpassen erfordert. </a:t>
            </a:r>
            <a:endParaRPr b="0" lang="de-DE" sz="105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Image 0" descr="preencoded.png"/>
          <p:cNvPicPr/>
          <p:nvPr/>
        </p:nvPicPr>
        <p:blipFill>
          <a:blip r:embed="rId1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68" name="Text 0"/>
          <p:cNvSpPr/>
          <p:nvPr/>
        </p:nvSpPr>
        <p:spPr>
          <a:xfrm>
            <a:off x="1572120" y="470880"/>
            <a:ext cx="5999400" cy="34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Zwei zentrale Ziele der Bitcoin-Sicherheit </a:t>
            </a:r>
            <a:endParaRPr b="0" lang="de-DE" sz="2250" spc="-1" strike="noStrike">
              <a:latin typeface="Arial"/>
            </a:endParaRPr>
          </a:p>
        </p:txBody>
      </p:sp>
      <p:pic>
        <p:nvPicPr>
          <p:cNvPr id="69" name="Image 1" descr="preencoded.png"/>
          <p:cNvPicPr/>
          <p:nvPr/>
        </p:nvPicPr>
        <p:blipFill>
          <a:blip r:embed="rId2"/>
          <a:stretch/>
        </p:blipFill>
        <p:spPr>
          <a:xfrm>
            <a:off x="2214720" y="1285920"/>
            <a:ext cx="499320" cy="570960"/>
          </a:xfrm>
          <a:prstGeom prst="rect">
            <a:avLst/>
          </a:prstGeom>
          <a:ln w="0">
            <a:noFill/>
          </a:ln>
        </p:spPr>
      </p:pic>
      <p:sp>
        <p:nvSpPr>
          <p:cNvPr id="70" name="Text 1"/>
          <p:cNvSpPr/>
          <p:nvPr/>
        </p:nvSpPr>
        <p:spPr>
          <a:xfrm>
            <a:off x="1383480" y="2100960"/>
            <a:ext cx="2162160" cy="240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58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1580" spc="-1" strike="noStrike">
                <a:solidFill>
                  <a:srgbClr val="f39c12"/>
                </a:solidFill>
                <a:latin typeface="Noto Sans"/>
                <a:ea typeface="Noto Sans"/>
              </a:rPr>
              <a:t>Plausible Deniability </a:t>
            </a:r>
            <a:endParaRPr b="0" lang="de-DE" sz="1580" spc="-1" strike="noStrike">
              <a:latin typeface="Arial"/>
            </a:endParaRPr>
          </a:p>
        </p:txBody>
      </p:sp>
      <p:sp>
        <p:nvSpPr>
          <p:cNvPr id="71" name="Shape 2"/>
          <p:cNvSpPr/>
          <p:nvPr/>
        </p:nvSpPr>
        <p:spPr>
          <a:xfrm>
            <a:off x="2178720" y="2543040"/>
            <a:ext cx="570960" cy="2088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2" name="Text 3"/>
          <p:cNvSpPr/>
          <p:nvPr/>
        </p:nvSpPr>
        <p:spPr>
          <a:xfrm>
            <a:off x="571680" y="2962800"/>
            <a:ext cx="3785400" cy="2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Ermöglicht es Nutzern, die Existenz von Bitcoin-Beständen zu verbergen, um Schutz vor Zwang oder Diebstahl zu gewährleisten.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73" name="Text 4"/>
          <p:cNvSpPr/>
          <p:nvPr/>
        </p:nvSpPr>
        <p:spPr>
          <a:xfrm>
            <a:off x="571680" y="3652200"/>
            <a:ext cx="3785400" cy="2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Durch Verschlüsselung und versteckte Wallets kann plausibel bestritten werden, dass relevante Daten überhaupt existieren.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74" name="Text 5"/>
          <p:cNvSpPr/>
          <p:nvPr/>
        </p:nvSpPr>
        <p:spPr>
          <a:xfrm>
            <a:off x="996840" y="4194720"/>
            <a:ext cx="29350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Schützt die Privatsphäre und Sicherheit im Ernstfall. </a:t>
            </a:r>
            <a:endParaRPr b="0" lang="de-DE" sz="939" spc="-1" strike="noStrike">
              <a:latin typeface="Arial"/>
            </a:endParaRPr>
          </a:p>
        </p:txBody>
      </p:sp>
      <p:pic>
        <p:nvPicPr>
          <p:cNvPr id="75" name="Image 2" descr="preencoded.png"/>
          <p:cNvPicPr/>
          <p:nvPr/>
        </p:nvPicPr>
        <p:blipFill>
          <a:blip r:embed="rId3"/>
          <a:stretch/>
        </p:blipFill>
        <p:spPr>
          <a:xfrm>
            <a:off x="6429240" y="1285920"/>
            <a:ext cx="499320" cy="570960"/>
          </a:xfrm>
          <a:prstGeom prst="rect">
            <a:avLst/>
          </a:prstGeom>
          <a:ln w="0">
            <a:noFill/>
          </a:ln>
        </p:spPr>
      </p:pic>
      <p:sp>
        <p:nvSpPr>
          <p:cNvPr id="76" name="Text 6"/>
          <p:cNvSpPr/>
          <p:nvPr/>
        </p:nvSpPr>
        <p:spPr>
          <a:xfrm>
            <a:off x="5774040" y="2100960"/>
            <a:ext cx="1810080" cy="240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58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1580" spc="-1" strike="noStrike">
                <a:solidFill>
                  <a:srgbClr val="f39c12"/>
                </a:solidFill>
                <a:latin typeface="Noto Sans"/>
                <a:ea typeface="Noto Sans"/>
              </a:rPr>
              <a:t>Zugriffskontrolle </a:t>
            </a:r>
            <a:endParaRPr b="0" lang="de-DE" sz="1580" spc="-1" strike="noStrike">
              <a:latin typeface="Arial"/>
            </a:endParaRPr>
          </a:p>
        </p:txBody>
      </p:sp>
      <p:sp>
        <p:nvSpPr>
          <p:cNvPr id="77" name="Shape 7"/>
          <p:cNvSpPr/>
          <p:nvPr/>
        </p:nvSpPr>
        <p:spPr>
          <a:xfrm>
            <a:off x="6393600" y="2543040"/>
            <a:ext cx="570960" cy="2088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8" name="Text 8"/>
          <p:cNvSpPr/>
          <p:nvPr/>
        </p:nvSpPr>
        <p:spPr>
          <a:xfrm>
            <a:off x="4786200" y="2853360"/>
            <a:ext cx="3785400" cy="2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Stellt sicher, dass nur autorisierte Personen Transaktionen durchführen und private Schlüssel verwenden können.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79" name="Text 9"/>
          <p:cNvSpPr/>
          <p:nvPr/>
        </p:nvSpPr>
        <p:spPr>
          <a:xfrm>
            <a:off x="4786200" y="3433320"/>
            <a:ext cx="3785400" cy="2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Multi-Signatur-Wallets und Hardware-Sicherheitsmodule erhöhen die Sicherheit und verhindern unbefugten Zugriff.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80" name="Text 10"/>
          <p:cNvSpPr/>
          <p:nvPr/>
        </p:nvSpPr>
        <p:spPr>
          <a:xfrm>
            <a:off x="5161680" y="3976200"/>
            <a:ext cx="30340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Schützt vor Diebstahl und unbefugten Transaktionen. </a:t>
            </a:r>
            <a:endParaRPr b="0" lang="de-DE" sz="939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Image 0" descr="preencoded.png"/>
          <p:cNvPicPr/>
          <p:nvPr/>
        </p:nvPicPr>
        <p:blipFill>
          <a:blip r:embed="rId1"/>
          <a:stretch/>
        </p:blipFill>
        <p:spPr>
          <a:xfrm>
            <a:off x="0" y="0"/>
            <a:ext cx="9143280" cy="6300000"/>
          </a:xfrm>
          <a:prstGeom prst="rect">
            <a:avLst/>
          </a:prstGeom>
          <a:ln w="0">
            <a:noFill/>
          </a:ln>
        </p:spPr>
      </p:pic>
      <p:sp>
        <p:nvSpPr>
          <p:cNvPr id="82" name="Text 0"/>
          <p:cNvSpPr/>
          <p:nvPr/>
        </p:nvSpPr>
        <p:spPr>
          <a:xfrm>
            <a:off x="1263600" y="470880"/>
            <a:ext cx="6616800" cy="34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Strategie 1: Bitcoin anonym kaufen ohne KYC </a:t>
            </a:r>
            <a:endParaRPr b="0" lang="de-DE" sz="2250" spc="-1" strike="noStrike">
              <a:latin typeface="Arial"/>
            </a:endParaRPr>
          </a:p>
        </p:txBody>
      </p:sp>
      <p:sp>
        <p:nvSpPr>
          <p:cNvPr id="83" name="Text 1"/>
          <p:cNvSpPr/>
          <p:nvPr/>
        </p:nvSpPr>
        <p:spPr>
          <a:xfrm>
            <a:off x="2615760" y="1026720"/>
            <a:ext cx="3911760" cy="15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95a5a6"/>
                </a:solidFill>
                <a:latin typeface="Noto Sans"/>
                <a:ea typeface="Noto Sans"/>
              </a:rPr>
              <a:t> </a:t>
            </a:r>
            <a:r>
              <a:rPr b="0" lang="en-US" sz="1050" spc="-1" strike="noStrike">
                <a:solidFill>
                  <a:srgbClr val="95a5a6"/>
                </a:solidFill>
                <a:latin typeface="Noto Sans"/>
                <a:ea typeface="Noto Sans"/>
              </a:rPr>
              <a:t>Maximieren Sie Ihre Privatsphäre durch KYC-freie Plattformen </a:t>
            </a:r>
            <a:endParaRPr b="0" lang="de-DE" sz="1050" spc="-1" strike="noStrike">
              <a:latin typeface="Arial"/>
            </a:endParaRPr>
          </a:p>
        </p:txBody>
      </p:sp>
      <p:sp>
        <p:nvSpPr>
          <p:cNvPr id="84" name="Shape 2"/>
          <p:cNvSpPr/>
          <p:nvPr/>
        </p:nvSpPr>
        <p:spPr>
          <a:xfrm>
            <a:off x="571680" y="1571760"/>
            <a:ext cx="3857040" cy="1537920"/>
          </a:xfrm>
          <a:prstGeom prst="rect">
            <a:avLst/>
          </a:prstGeom>
          <a:solidFill>
            <a:srgbClr val="16213e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85" name="Image 1" descr="preencoded.png"/>
          <p:cNvPicPr/>
          <p:nvPr/>
        </p:nvPicPr>
        <p:blipFill>
          <a:blip r:embed="rId2"/>
          <a:stretch/>
        </p:blipFill>
        <p:spPr>
          <a:xfrm>
            <a:off x="821520" y="1832400"/>
            <a:ext cx="320760" cy="256320"/>
          </a:xfrm>
          <a:prstGeom prst="rect">
            <a:avLst/>
          </a:prstGeom>
          <a:ln w="0">
            <a:noFill/>
          </a:ln>
        </p:spPr>
      </p:pic>
      <p:sp>
        <p:nvSpPr>
          <p:cNvPr id="86" name="Text 3"/>
          <p:cNvSpPr/>
          <p:nvPr/>
        </p:nvSpPr>
        <p:spPr>
          <a:xfrm>
            <a:off x="1252440" y="1848600"/>
            <a:ext cx="920160" cy="22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470" spc="-1" strike="noStrike">
                <a:solidFill>
                  <a:srgbClr val="f39c12"/>
                </a:solidFill>
                <a:latin typeface="Noto Sans"/>
                <a:ea typeface="Noto Sans"/>
              </a:rPr>
              <a:t>Hodl Hodl</a:t>
            </a:r>
            <a:endParaRPr b="0" lang="de-DE" sz="1470" spc="-1" strike="noStrike">
              <a:latin typeface="Arial"/>
            </a:endParaRPr>
          </a:p>
        </p:txBody>
      </p:sp>
      <p:sp>
        <p:nvSpPr>
          <p:cNvPr id="87" name="Text 4"/>
          <p:cNvSpPr/>
          <p:nvPr/>
        </p:nvSpPr>
        <p:spPr>
          <a:xfrm>
            <a:off x="821520" y="2336040"/>
            <a:ext cx="3357000" cy="43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Peer-to-Peer-Handel ohne Identitätsprüfung, wodurch Privatsphäre und Sicherheit erhöht werden. Direkte Verbindung zwischen Käufern und Verkäufern.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88" name="Shape 5"/>
          <p:cNvSpPr/>
          <p:nvPr/>
        </p:nvSpPr>
        <p:spPr>
          <a:xfrm>
            <a:off x="4714920" y="1571760"/>
            <a:ext cx="3857040" cy="1537920"/>
          </a:xfrm>
          <a:prstGeom prst="rect">
            <a:avLst/>
          </a:prstGeom>
          <a:solidFill>
            <a:srgbClr val="16213e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89" name="Image 2" descr="preencoded.png"/>
          <p:cNvPicPr/>
          <p:nvPr/>
        </p:nvPicPr>
        <p:blipFill>
          <a:blip r:embed="rId3"/>
          <a:stretch/>
        </p:blipFill>
        <p:spPr>
          <a:xfrm>
            <a:off x="4964760" y="1832400"/>
            <a:ext cx="320760" cy="256320"/>
          </a:xfrm>
          <a:prstGeom prst="rect">
            <a:avLst/>
          </a:prstGeom>
          <a:ln w="0">
            <a:noFill/>
          </a:ln>
        </p:spPr>
      </p:pic>
      <p:sp>
        <p:nvSpPr>
          <p:cNvPr id="90" name="Text 6"/>
          <p:cNvSpPr/>
          <p:nvPr/>
        </p:nvSpPr>
        <p:spPr>
          <a:xfrm>
            <a:off x="5397480" y="1848600"/>
            <a:ext cx="863640" cy="22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470" spc="-1" strike="noStrike">
                <a:solidFill>
                  <a:srgbClr val="f39c12"/>
                </a:solidFill>
                <a:latin typeface="Noto Sans"/>
                <a:ea typeface="Noto Sans"/>
              </a:rPr>
              <a:t>RoboSats</a:t>
            </a:r>
            <a:endParaRPr b="0" lang="de-DE" sz="1470" spc="-1" strike="noStrike">
              <a:latin typeface="Arial"/>
            </a:endParaRPr>
          </a:p>
        </p:txBody>
      </p:sp>
      <p:sp>
        <p:nvSpPr>
          <p:cNvPr id="91" name="Text 7"/>
          <p:cNvSpPr/>
          <p:nvPr/>
        </p:nvSpPr>
        <p:spPr>
          <a:xfrm>
            <a:off x="4964760" y="2336040"/>
            <a:ext cx="3357000" cy="43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Automatisierte KYC-freie Bitcoin-Käufe mit Fokus auf Benutzerfreundlichkeit und Datenschutz. Schnelle und sichere Transaktionen.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92" name="Shape 8"/>
          <p:cNvSpPr/>
          <p:nvPr/>
        </p:nvSpPr>
        <p:spPr>
          <a:xfrm>
            <a:off x="571680" y="3396240"/>
            <a:ext cx="3857040" cy="1537920"/>
          </a:xfrm>
          <a:prstGeom prst="rect">
            <a:avLst/>
          </a:prstGeom>
          <a:solidFill>
            <a:srgbClr val="16213e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93" name="Image 3" descr="preencoded.png"/>
          <p:cNvPicPr/>
          <p:nvPr/>
        </p:nvPicPr>
        <p:blipFill>
          <a:blip r:embed="rId4"/>
          <a:stretch/>
        </p:blipFill>
        <p:spPr>
          <a:xfrm>
            <a:off x="821520" y="3656880"/>
            <a:ext cx="320760" cy="256320"/>
          </a:xfrm>
          <a:prstGeom prst="rect">
            <a:avLst/>
          </a:prstGeom>
          <a:ln w="0">
            <a:noFill/>
          </a:ln>
        </p:spPr>
      </p:pic>
      <p:sp>
        <p:nvSpPr>
          <p:cNvPr id="94" name="Text 9"/>
          <p:cNvSpPr/>
          <p:nvPr/>
        </p:nvSpPr>
        <p:spPr>
          <a:xfrm>
            <a:off x="1254960" y="3673080"/>
            <a:ext cx="396000" cy="22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470" spc="-1" strike="noStrike">
                <a:solidFill>
                  <a:srgbClr val="f39c12"/>
                </a:solidFill>
                <a:latin typeface="Noto Sans"/>
                <a:ea typeface="Noto Sans"/>
              </a:rPr>
              <a:t>Bisq</a:t>
            </a:r>
            <a:endParaRPr b="0" lang="de-DE" sz="1470" spc="-1" strike="noStrike">
              <a:latin typeface="Arial"/>
            </a:endParaRPr>
          </a:p>
        </p:txBody>
      </p:sp>
      <p:sp>
        <p:nvSpPr>
          <p:cNvPr id="95" name="Text 10"/>
          <p:cNvSpPr/>
          <p:nvPr/>
        </p:nvSpPr>
        <p:spPr>
          <a:xfrm>
            <a:off x="821520" y="4160520"/>
            <a:ext cx="3357000" cy="43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Dezentrale Exchange ohne zentrale Kontrolle, die komplett auf KYC verzichtet. Maximale Unabhängigkeit und Privatsphäre.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96" name="Shape 11"/>
          <p:cNvSpPr/>
          <p:nvPr/>
        </p:nvSpPr>
        <p:spPr>
          <a:xfrm>
            <a:off x="4714920" y="3396240"/>
            <a:ext cx="3857040" cy="1537920"/>
          </a:xfrm>
          <a:prstGeom prst="rect">
            <a:avLst/>
          </a:prstGeom>
          <a:solidFill>
            <a:srgbClr val="16213e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97" name="Image 4" descr="preencoded.png"/>
          <p:cNvPicPr/>
          <p:nvPr/>
        </p:nvPicPr>
        <p:blipFill>
          <a:blip r:embed="rId5"/>
          <a:stretch/>
        </p:blipFill>
        <p:spPr>
          <a:xfrm>
            <a:off x="4964760" y="3656880"/>
            <a:ext cx="256320" cy="256320"/>
          </a:xfrm>
          <a:prstGeom prst="rect">
            <a:avLst/>
          </a:prstGeom>
          <a:ln w="0">
            <a:noFill/>
          </a:ln>
        </p:spPr>
      </p:pic>
      <p:sp>
        <p:nvSpPr>
          <p:cNvPr id="98" name="Text 12"/>
          <p:cNvSpPr/>
          <p:nvPr/>
        </p:nvSpPr>
        <p:spPr>
          <a:xfrm>
            <a:off x="5330160" y="3673080"/>
            <a:ext cx="1110600" cy="22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470" spc="-1" strike="noStrike">
                <a:solidFill>
                  <a:srgbClr val="f39c12"/>
                </a:solidFill>
                <a:latin typeface="Noto Sans"/>
                <a:ea typeface="Noto Sans"/>
              </a:rPr>
              <a:t>Bitcoin Well</a:t>
            </a:r>
            <a:endParaRPr b="0" lang="de-DE" sz="1470" spc="-1" strike="noStrike">
              <a:latin typeface="Arial"/>
            </a:endParaRPr>
          </a:p>
        </p:txBody>
      </p:sp>
      <p:sp>
        <p:nvSpPr>
          <p:cNvPr id="99" name="Text 13"/>
          <p:cNvSpPr/>
          <p:nvPr/>
        </p:nvSpPr>
        <p:spPr>
          <a:xfrm>
            <a:off x="4964760" y="4160520"/>
            <a:ext cx="3357000" cy="43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Verbindet Käufer und Verkäufer direkt und unterstützt anonyme Transaktionen mit hoher Sicherheit. Ideal für kanadische Nutzer.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00" name="Shape 14"/>
          <p:cNvSpPr/>
          <p:nvPr/>
        </p:nvSpPr>
        <p:spPr>
          <a:xfrm>
            <a:off x="571680" y="5220360"/>
            <a:ext cx="8000280" cy="650880"/>
          </a:xfrm>
          <a:prstGeom prst="rect">
            <a:avLst/>
          </a:prstGeom>
          <a:solidFill>
            <a:srgbClr val="f39c12">
              <a:alpha val="1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1" name="Shape 15"/>
          <p:cNvSpPr/>
          <p:nvPr/>
        </p:nvSpPr>
        <p:spPr>
          <a:xfrm>
            <a:off x="571680" y="5220360"/>
            <a:ext cx="27720" cy="65088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2" name="Text 16"/>
          <p:cNvSpPr/>
          <p:nvPr/>
        </p:nvSpPr>
        <p:spPr>
          <a:xfrm>
            <a:off x="729360" y="5389200"/>
            <a:ext cx="43704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839" spc="-1" strike="noStrike">
                <a:solidFill>
                  <a:srgbClr val="f39c12"/>
                </a:solidFill>
                <a:latin typeface="Noto Sans"/>
                <a:ea typeface="Noto Sans"/>
              </a:rPr>
              <a:t>Wichtig:</a:t>
            </a:r>
            <a:endParaRPr b="0" lang="de-DE" sz="839" spc="-1" strike="noStrike">
              <a:latin typeface="Arial"/>
            </a:endParaRPr>
          </a:p>
        </p:txBody>
      </p:sp>
      <p:sp>
        <p:nvSpPr>
          <p:cNvPr id="103" name="Text 17"/>
          <p:cNvSpPr/>
          <p:nvPr/>
        </p:nvSpPr>
        <p:spPr>
          <a:xfrm>
            <a:off x="1405440" y="5389200"/>
            <a:ext cx="628452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839" spc="-1" strike="noStrike">
                <a:solidFill>
                  <a:srgbClr val="ecf0f1"/>
                </a:solidFill>
                <a:latin typeface="Noto Sans"/>
                <a:ea typeface="Noto Sans"/>
              </a:rPr>
              <a:t>Der Verzicht auf KYC maximiert den Schutz der Privatsphäre und minimiert das Risiko von Datenlecks. Diese Plattformen sind </a:t>
            </a:r>
            <a:endParaRPr b="0" lang="de-DE" sz="839" spc="-1" strike="noStrike">
              <a:latin typeface="Arial"/>
            </a:endParaRPr>
          </a:p>
        </p:txBody>
      </p:sp>
      <p:sp>
        <p:nvSpPr>
          <p:cNvPr id="104" name="Text 18"/>
          <p:cNvSpPr/>
          <p:nvPr/>
        </p:nvSpPr>
        <p:spPr>
          <a:xfrm>
            <a:off x="813960" y="5572080"/>
            <a:ext cx="307800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39" spc="-1" strike="noStrike">
                <a:solidFill>
                  <a:srgbClr val="ecf0f1"/>
                </a:solidFill>
                <a:latin typeface="Noto Sans"/>
                <a:ea typeface="Noto Sans"/>
              </a:rPr>
              <a:t>bewährte Tools für den sicheren und anonymen Bitcoin-Kauf. </a:t>
            </a:r>
            <a:endParaRPr b="0" lang="de-DE" sz="839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Image 0" descr="preencoded.png"/>
          <p:cNvPicPr/>
          <p:nvPr/>
        </p:nvPicPr>
        <p:blipFill>
          <a:blip r:embed="rId1"/>
          <a:stretch/>
        </p:blipFill>
        <p:spPr>
          <a:xfrm>
            <a:off x="0" y="0"/>
            <a:ext cx="9143280" cy="5580000"/>
          </a:xfrm>
          <a:prstGeom prst="rect">
            <a:avLst/>
          </a:prstGeom>
          <a:ln w="0">
            <a:noFill/>
          </a:ln>
        </p:spPr>
      </p:pic>
      <p:sp>
        <p:nvSpPr>
          <p:cNvPr id="106" name="Text 0"/>
          <p:cNvSpPr/>
          <p:nvPr/>
        </p:nvSpPr>
        <p:spPr>
          <a:xfrm>
            <a:off x="929160" y="470880"/>
            <a:ext cx="7285680" cy="34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Strategie 2: On-Chain-Privatsphäre durch CoinJoin </a:t>
            </a:r>
            <a:endParaRPr b="0" lang="de-DE" sz="2250" spc="-1" strike="noStrike">
              <a:latin typeface="Arial"/>
            </a:endParaRPr>
          </a:p>
        </p:txBody>
      </p:sp>
      <p:sp>
        <p:nvSpPr>
          <p:cNvPr id="107" name="Shape 1"/>
          <p:cNvSpPr/>
          <p:nvPr/>
        </p:nvSpPr>
        <p:spPr>
          <a:xfrm>
            <a:off x="571680" y="1143000"/>
            <a:ext cx="8000280" cy="1217880"/>
          </a:xfrm>
          <a:prstGeom prst="rect">
            <a:avLst/>
          </a:prstGeom>
          <a:solidFill>
            <a:srgbClr val="252a3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08" name="Image 1" descr="preencoded.png"/>
          <p:cNvPicPr/>
          <p:nvPr/>
        </p:nvPicPr>
        <p:blipFill>
          <a:blip r:embed="rId2"/>
          <a:stretch/>
        </p:blipFill>
        <p:spPr>
          <a:xfrm>
            <a:off x="785880" y="1386000"/>
            <a:ext cx="285120" cy="285120"/>
          </a:xfrm>
          <a:prstGeom prst="rect">
            <a:avLst/>
          </a:prstGeom>
          <a:ln w="0">
            <a:noFill/>
          </a:ln>
        </p:spPr>
      </p:pic>
      <p:sp>
        <p:nvSpPr>
          <p:cNvPr id="109" name="Text 2"/>
          <p:cNvSpPr/>
          <p:nvPr/>
        </p:nvSpPr>
        <p:spPr>
          <a:xfrm>
            <a:off x="1263600" y="1397520"/>
            <a:ext cx="548280" cy="15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050" spc="-1" strike="noStrike">
                <a:solidFill>
                  <a:srgbClr val="f39c12"/>
                </a:solidFill>
                <a:latin typeface="Noto Sans"/>
                <a:ea typeface="Noto Sans"/>
              </a:rPr>
              <a:t>CoinJoin</a:t>
            </a:r>
            <a:endParaRPr b="0" lang="de-DE" sz="1050" spc="-1" strike="noStrike">
              <a:latin typeface="Arial"/>
            </a:endParaRPr>
          </a:p>
        </p:txBody>
      </p:sp>
      <p:sp>
        <p:nvSpPr>
          <p:cNvPr id="110" name="Text 3"/>
          <p:cNvSpPr/>
          <p:nvPr/>
        </p:nvSpPr>
        <p:spPr>
          <a:xfrm>
            <a:off x="2031840" y="1397520"/>
            <a:ext cx="5732640" cy="15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1050" spc="-1" strike="noStrike">
                <a:solidFill>
                  <a:srgbClr val="ecf0f1"/>
                </a:solidFill>
                <a:latin typeface="Noto Sans"/>
                <a:ea typeface="Noto Sans"/>
              </a:rPr>
              <a:t>ermöglicht das Zusammenfassen mehrerer Transaktionen, um die Herkunft der Bitcoins zu </a:t>
            </a:r>
            <a:endParaRPr b="0" lang="de-DE" sz="1050" spc="-1" strike="noStrike">
              <a:latin typeface="Arial"/>
            </a:endParaRPr>
          </a:p>
        </p:txBody>
      </p:sp>
      <p:sp>
        <p:nvSpPr>
          <p:cNvPr id="111" name="Text 4"/>
          <p:cNvSpPr/>
          <p:nvPr/>
        </p:nvSpPr>
        <p:spPr>
          <a:xfrm>
            <a:off x="1256040" y="1640160"/>
            <a:ext cx="831240" cy="15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050" spc="-1" strike="noStrike">
                <a:solidFill>
                  <a:srgbClr val="ecf0f1"/>
                </a:solidFill>
                <a:latin typeface="Noto Sans"/>
                <a:ea typeface="Noto Sans"/>
              </a:rPr>
              <a:t>verschleiern. </a:t>
            </a:r>
            <a:endParaRPr b="0" lang="de-DE" sz="1050" spc="-1" strike="noStrike">
              <a:latin typeface="Arial"/>
            </a:endParaRPr>
          </a:p>
        </p:txBody>
      </p:sp>
      <p:sp>
        <p:nvSpPr>
          <p:cNvPr id="112" name="Text 5"/>
          <p:cNvSpPr/>
          <p:nvPr/>
        </p:nvSpPr>
        <p:spPr>
          <a:xfrm>
            <a:off x="1699560" y="1965960"/>
            <a:ext cx="620100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95a5a6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95a5a6"/>
                </a:solidFill>
                <a:latin typeface="Noto Sans"/>
                <a:ea typeface="Noto Sans"/>
              </a:rPr>
              <a:t>Durch diese Technologie wird die Rückverfolgbarkeit von Transaktionen auf der Blockchain deutlich erschwert.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13" name="Text 6"/>
          <p:cNvSpPr/>
          <p:nvPr/>
        </p:nvSpPr>
        <p:spPr>
          <a:xfrm>
            <a:off x="2586240" y="2672640"/>
            <a:ext cx="3971160" cy="20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350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1" lang="en-US" sz="1350" spc="-1" strike="noStrike">
                <a:solidFill>
                  <a:srgbClr val="ecf0f1"/>
                </a:solidFill>
                <a:latin typeface="Noto Sans"/>
                <a:ea typeface="Noto Sans"/>
              </a:rPr>
              <a:t>Wallet-Lösungen mit CoinJoin-Unterstützung: </a:t>
            </a:r>
            <a:endParaRPr b="0" lang="de-DE" sz="1350" spc="-1" strike="noStrike">
              <a:latin typeface="Arial"/>
            </a:endParaRPr>
          </a:p>
        </p:txBody>
      </p:sp>
      <p:sp>
        <p:nvSpPr>
          <p:cNvPr id="114" name="Text 7"/>
          <p:cNvSpPr/>
          <p:nvPr/>
        </p:nvSpPr>
        <p:spPr>
          <a:xfrm>
            <a:off x="1302840" y="3142080"/>
            <a:ext cx="1185120" cy="18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24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1240" spc="-1" strike="noStrike">
                <a:solidFill>
                  <a:srgbClr val="f39c12"/>
                </a:solidFill>
                <a:latin typeface="Noto Sans"/>
                <a:ea typeface="Noto Sans"/>
              </a:rPr>
              <a:t>Wasabi Wallet </a:t>
            </a:r>
            <a:endParaRPr b="0" lang="de-DE" sz="1240" spc="-1" strike="noStrike">
              <a:latin typeface="Arial"/>
            </a:endParaRPr>
          </a:p>
        </p:txBody>
      </p:sp>
      <p:sp>
        <p:nvSpPr>
          <p:cNvPr id="115" name="Text 8"/>
          <p:cNvSpPr/>
          <p:nvPr/>
        </p:nvSpPr>
        <p:spPr>
          <a:xfrm>
            <a:off x="743040" y="3653640"/>
            <a:ext cx="2304360" cy="406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8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889" spc="-1" strike="noStrike">
                <a:solidFill>
                  <a:srgbClr val="ecf0f1"/>
                </a:solidFill>
                <a:latin typeface="Noto Sans"/>
                <a:ea typeface="Noto Sans"/>
              </a:rPr>
              <a:t>Bietet eine benutzerfreundliche Implementierung von CoinJoin mit starkem Fokus auf Anonymität und Datenschutz. </a:t>
            </a:r>
            <a:endParaRPr b="0" lang="de-DE" sz="889" spc="-1" strike="noStrike">
              <a:latin typeface="Arial"/>
            </a:endParaRPr>
          </a:p>
        </p:txBody>
      </p:sp>
      <p:sp>
        <p:nvSpPr>
          <p:cNvPr id="116" name="Text 9"/>
          <p:cNvSpPr/>
          <p:nvPr/>
        </p:nvSpPr>
        <p:spPr>
          <a:xfrm>
            <a:off x="4021200" y="3142080"/>
            <a:ext cx="1272240" cy="18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24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1240" spc="-1" strike="noStrike">
                <a:solidFill>
                  <a:srgbClr val="f39c12"/>
                </a:solidFill>
                <a:latin typeface="Noto Sans"/>
                <a:ea typeface="Noto Sans"/>
              </a:rPr>
              <a:t>Sparrow Wallet </a:t>
            </a:r>
            <a:endParaRPr b="0" lang="de-DE" sz="1240" spc="-1" strike="noStrike">
              <a:latin typeface="Arial"/>
            </a:endParaRPr>
          </a:p>
        </p:txBody>
      </p:sp>
      <p:sp>
        <p:nvSpPr>
          <p:cNvPr id="117" name="Text 10"/>
          <p:cNvSpPr/>
          <p:nvPr/>
        </p:nvSpPr>
        <p:spPr>
          <a:xfrm>
            <a:off x="3505320" y="3556440"/>
            <a:ext cx="2304360" cy="406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8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889" spc="-1" strike="noStrike">
                <a:solidFill>
                  <a:srgbClr val="ecf0f1"/>
                </a:solidFill>
                <a:latin typeface="Noto Sans"/>
                <a:ea typeface="Noto Sans"/>
              </a:rPr>
              <a:t>Unterstützt CoinJoin als Teil erweiterter Datenschutzfunktionen, ideal für erfahrene Nutzer. </a:t>
            </a:r>
            <a:endParaRPr b="0" lang="de-DE" sz="889" spc="-1" strike="noStrike">
              <a:latin typeface="Arial"/>
            </a:endParaRPr>
          </a:p>
        </p:txBody>
      </p:sp>
      <p:sp>
        <p:nvSpPr>
          <p:cNvPr id="118" name="Text 11"/>
          <p:cNvSpPr/>
          <p:nvPr/>
        </p:nvSpPr>
        <p:spPr>
          <a:xfrm>
            <a:off x="6905880" y="3142080"/>
            <a:ext cx="1028160" cy="18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24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1240" spc="-1" strike="noStrike">
                <a:solidFill>
                  <a:srgbClr val="f39c12"/>
                </a:solidFill>
                <a:latin typeface="Noto Sans"/>
                <a:ea typeface="Noto Sans"/>
              </a:rPr>
              <a:t>Aqua Wallet </a:t>
            </a:r>
            <a:endParaRPr b="0" lang="de-DE" sz="1240" spc="-1" strike="noStrike">
              <a:latin typeface="Arial"/>
            </a:endParaRPr>
          </a:p>
        </p:txBody>
      </p:sp>
      <p:sp>
        <p:nvSpPr>
          <p:cNvPr id="119" name="Text 12"/>
          <p:cNvSpPr/>
          <p:nvPr/>
        </p:nvSpPr>
        <p:spPr>
          <a:xfrm>
            <a:off x="6267600" y="3556440"/>
            <a:ext cx="2304360" cy="406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8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889" spc="-1" strike="noStrike">
                <a:solidFill>
                  <a:srgbClr val="ecf0f1"/>
                </a:solidFill>
                <a:latin typeface="Noto Sans"/>
                <a:ea typeface="Noto Sans"/>
              </a:rPr>
              <a:t>Integriert CoinJoin nahtlos für einfache und sichere Privatsphäre beim Senden von Bitcoins. </a:t>
            </a:r>
            <a:endParaRPr b="0" lang="de-DE" sz="889" spc="-1" strike="noStrike">
              <a:latin typeface="Arial"/>
            </a:endParaRPr>
          </a:p>
        </p:txBody>
      </p:sp>
      <p:sp>
        <p:nvSpPr>
          <p:cNvPr id="120" name="Shape 13"/>
          <p:cNvSpPr/>
          <p:nvPr/>
        </p:nvSpPr>
        <p:spPr>
          <a:xfrm>
            <a:off x="571680" y="4603320"/>
            <a:ext cx="8000280" cy="547920"/>
          </a:xfrm>
          <a:prstGeom prst="rect">
            <a:avLst/>
          </a:prstGeom>
          <a:solidFill>
            <a:srgbClr val="2c3e5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21" name="Image 2" descr="preencoded.png"/>
          <p:cNvPicPr/>
          <p:nvPr/>
        </p:nvPicPr>
        <p:blipFill>
          <a:blip r:embed="rId3"/>
          <a:stretch/>
        </p:blipFill>
        <p:spPr>
          <a:xfrm>
            <a:off x="960120" y="4812480"/>
            <a:ext cx="127800" cy="127800"/>
          </a:xfrm>
          <a:prstGeom prst="rect">
            <a:avLst/>
          </a:prstGeom>
          <a:ln w="0">
            <a:noFill/>
          </a:ln>
        </p:spPr>
      </p:pic>
      <p:sp>
        <p:nvSpPr>
          <p:cNvPr id="122" name="Text 14"/>
          <p:cNvSpPr/>
          <p:nvPr/>
        </p:nvSpPr>
        <p:spPr>
          <a:xfrm>
            <a:off x="1227600" y="4804200"/>
            <a:ext cx="4867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Wichtig: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23" name="Text 15"/>
          <p:cNvSpPr/>
          <p:nvPr/>
        </p:nvSpPr>
        <p:spPr>
          <a:xfrm>
            <a:off x="1971360" y="4804200"/>
            <a:ext cx="59752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CoinJoin schützt Ihre Privatsphäre, indem es die Verbindung zwischen Sender und Empfänger verschleiert. </a:t>
            </a:r>
            <a:endParaRPr b="0" lang="de-DE" sz="939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Image 0" descr="preencoded.png"/>
          <p:cNvPicPr/>
          <p:nvPr/>
        </p:nvPicPr>
        <p:blipFill>
          <a:blip r:embed="rId1"/>
          <a:stretch/>
        </p:blipFill>
        <p:spPr>
          <a:xfrm>
            <a:off x="0" y="0"/>
            <a:ext cx="9143280" cy="5142960"/>
          </a:xfrm>
          <a:prstGeom prst="rect">
            <a:avLst/>
          </a:prstGeom>
          <a:ln w="0">
            <a:noFill/>
          </a:ln>
        </p:spPr>
      </p:pic>
      <p:sp>
        <p:nvSpPr>
          <p:cNvPr id="125" name="Text 0"/>
          <p:cNvSpPr/>
          <p:nvPr/>
        </p:nvSpPr>
        <p:spPr>
          <a:xfrm>
            <a:off x="1240200" y="470880"/>
            <a:ext cx="6663960" cy="34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Strategie 3: Passphrasen und das 13./25. Wort </a:t>
            </a:r>
            <a:endParaRPr b="0" lang="de-DE" sz="2250" spc="-1" strike="noStrike">
              <a:latin typeface="Arial"/>
            </a:endParaRPr>
          </a:p>
        </p:txBody>
      </p:sp>
      <p:pic>
        <p:nvPicPr>
          <p:cNvPr id="126" name="Image 1" descr="preencoded.png"/>
          <p:cNvPicPr/>
          <p:nvPr/>
        </p:nvPicPr>
        <p:blipFill>
          <a:blip r:embed="rId2"/>
          <a:stretch/>
        </p:blipFill>
        <p:spPr>
          <a:xfrm>
            <a:off x="3146040" y="1214280"/>
            <a:ext cx="320760" cy="428040"/>
          </a:xfrm>
          <a:prstGeom prst="rect">
            <a:avLst/>
          </a:prstGeom>
          <a:ln w="0">
            <a:noFill/>
          </a:ln>
        </p:spPr>
      </p:pic>
      <p:sp>
        <p:nvSpPr>
          <p:cNvPr id="127" name="Text 1"/>
          <p:cNvSpPr/>
          <p:nvPr/>
        </p:nvSpPr>
        <p:spPr>
          <a:xfrm>
            <a:off x="3057480" y="1749240"/>
            <a:ext cx="49752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39" spc="-1" strike="noStrike">
                <a:solidFill>
                  <a:srgbClr val="95a5a6"/>
                </a:solidFill>
                <a:latin typeface="Noto Sans"/>
                <a:ea typeface="Noto Sans"/>
              </a:rPr>
              <a:t>24 Wörter</a:t>
            </a:r>
            <a:endParaRPr b="0" lang="de-DE" sz="839" spc="-1" strike="noStrike">
              <a:latin typeface="Arial"/>
            </a:endParaRPr>
          </a:p>
        </p:txBody>
      </p:sp>
      <p:sp>
        <p:nvSpPr>
          <p:cNvPr id="128" name="Text 2"/>
          <p:cNvSpPr/>
          <p:nvPr/>
        </p:nvSpPr>
        <p:spPr>
          <a:xfrm>
            <a:off x="2995200" y="1920600"/>
            <a:ext cx="62136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39" spc="-1" strike="noStrike">
                <a:solidFill>
                  <a:srgbClr val="95a5a6"/>
                </a:solidFill>
                <a:latin typeface="Noto Sans"/>
                <a:ea typeface="Noto Sans"/>
              </a:rPr>
              <a:t>Seed-Phrase</a:t>
            </a:r>
            <a:endParaRPr b="0" lang="de-DE" sz="839" spc="-1" strike="noStrike">
              <a:latin typeface="Arial"/>
            </a:endParaRPr>
          </a:p>
        </p:txBody>
      </p:sp>
      <p:sp>
        <p:nvSpPr>
          <p:cNvPr id="129" name="Text 3"/>
          <p:cNvSpPr/>
          <p:nvPr/>
        </p:nvSpPr>
        <p:spPr>
          <a:xfrm>
            <a:off x="3854160" y="1436760"/>
            <a:ext cx="196200" cy="412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2700" spc="-1" strike="noStrike">
                <a:solidFill>
                  <a:srgbClr val="f39c12"/>
                </a:solidFill>
                <a:latin typeface="Noto Sans"/>
                <a:ea typeface="Noto Sans"/>
              </a:rPr>
              <a:t>+</a:t>
            </a:r>
            <a:endParaRPr b="0" lang="de-DE" sz="2700" spc="-1" strike="noStrike">
              <a:latin typeface="Arial"/>
            </a:endParaRPr>
          </a:p>
        </p:txBody>
      </p:sp>
      <p:pic>
        <p:nvPicPr>
          <p:cNvPr id="130" name="Image 2" descr="preencoded.png"/>
          <p:cNvPicPr/>
          <p:nvPr/>
        </p:nvPicPr>
        <p:blipFill>
          <a:blip r:embed="rId3"/>
          <a:stretch/>
        </p:blipFill>
        <p:spPr>
          <a:xfrm>
            <a:off x="4366800" y="1214280"/>
            <a:ext cx="428040" cy="428040"/>
          </a:xfrm>
          <a:prstGeom prst="rect">
            <a:avLst/>
          </a:prstGeom>
          <a:ln w="0">
            <a:noFill/>
          </a:ln>
        </p:spPr>
      </p:pic>
      <p:sp>
        <p:nvSpPr>
          <p:cNvPr id="131" name="Text 4"/>
          <p:cNvSpPr/>
          <p:nvPr/>
        </p:nvSpPr>
        <p:spPr>
          <a:xfrm>
            <a:off x="4359960" y="1749240"/>
            <a:ext cx="44136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839" spc="-1" strike="noStrike">
                <a:solidFill>
                  <a:srgbClr val="f39c12"/>
                </a:solidFill>
                <a:latin typeface="Noto Sans"/>
                <a:ea typeface="Noto Sans"/>
              </a:rPr>
              <a:t>25. Wort</a:t>
            </a:r>
            <a:endParaRPr b="0" lang="de-DE" sz="839" spc="-1" strike="noStrike">
              <a:latin typeface="Arial"/>
            </a:endParaRPr>
          </a:p>
        </p:txBody>
      </p:sp>
      <p:sp>
        <p:nvSpPr>
          <p:cNvPr id="132" name="Text 5"/>
          <p:cNvSpPr/>
          <p:nvPr/>
        </p:nvSpPr>
        <p:spPr>
          <a:xfrm>
            <a:off x="4280040" y="1920600"/>
            <a:ext cx="60120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839" spc="-1" strike="noStrike">
                <a:solidFill>
                  <a:srgbClr val="f39c12"/>
                </a:solidFill>
                <a:latin typeface="Noto Sans"/>
                <a:ea typeface="Noto Sans"/>
              </a:rPr>
              <a:t>Passphrase</a:t>
            </a:r>
            <a:endParaRPr b="0" lang="de-DE" sz="839" spc="-1" strike="noStrike">
              <a:latin typeface="Arial"/>
            </a:endParaRPr>
          </a:p>
        </p:txBody>
      </p:sp>
      <p:sp>
        <p:nvSpPr>
          <p:cNvPr id="133" name="Text 6"/>
          <p:cNvSpPr/>
          <p:nvPr/>
        </p:nvSpPr>
        <p:spPr>
          <a:xfrm>
            <a:off x="5111280" y="1436760"/>
            <a:ext cx="196200" cy="412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2700" spc="-1" strike="noStrike">
                <a:solidFill>
                  <a:srgbClr val="f39c12"/>
                </a:solidFill>
                <a:latin typeface="Noto Sans"/>
                <a:ea typeface="Noto Sans"/>
              </a:rPr>
              <a:t>=</a:t>
            </a:r>
            <a:endParaRPr b="0" lang="de-DE" sz="2700" spc="-1" strike="noStrike">
              <a:latin typeface="Arial"/>
            </a:endParaRPr>
          </a:p>
        </p:txBody>
      </p:sp>
      <p:pic>
        <p:nvPicPr>
          <p:cNvPr id="134" name="Image 3" descr="preencoded.png"/>
          <p:cNvPicPr/>
          <p:nvPr/>
        </p:nvPicPr>
        <p:blipFill>
          <a:blip r:embed="rId4"/>
          <a:stretch/>
        </p:blipFill>
        <p:spPr>
          <a:xfrm>
            <a:off x="5632200" y="1214280"/>
            <a:ext cx="428040" cy="428040"/>
          </a:xfrm>
          <a:prstGeom prst="rect">
            <a:avLst/>
          </a:prstGeom>
          <a:ln w="0">
            <a:noFill/>
          </a:ln>
        </p:spPr>
      </p:pic>
      <p:sp>
        <p:nvSpPr>
          <p:cNvPr id="135" name="Text 7"/>
          <p:cNvSpPr/>
          <p:nvPr/>
        </p:nvSpPr>
        <p:spPr>
          <a:xfrm>
            <a:off x="5534280" y="1749240"/>
            <a:ext cx="62280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839" spc="-1" strike="noStrike">
                <a:solidFill>
                  <a:srgbClr val="f39c12"/>
                </a:solidFill>
                <a:latin typeface="Noto Sans"/>
                <a:ea typeface="Noto Sans"/>
              </a:rPr>
              <a:t>Verstecktes</a:t>
            </a:r>
            <a:endParaRPr b="0" lang="de-DE" sz="839" spc="-1" strike="noStrike">
              <a:latin typeface="Arial"/>
            </a:endParaRPr>
          </a:p>
        </p:txBody>
      </p:sp>
      <p:sp>
        <p:nvSpPr>
          <p:cNvPr id="136" name="Text 8"/>
          <p:cNvSpPr/>
          <p:nvPr/>
        </p:nvSpPr>
        <p:spPr>
          <a:xfrm>
            <a:off x="5676840" y="1920600"/>
            <a:ext cx="33804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839" spc="-1" strike="noStrike">
                <a:solidFill>
                  <a:srgbClr val="f39c12"/>
                </a:solidFill>
                <a:latin typeface="Noto Sans"/>
                <a:ea typeface="Noto Sans"/>
              </a:rPr>
              <a:t>Wallet</a:t>
            </a:r>
            <a:endParaRPr b="0" lang="de-DE" sz="839" spc="-1" strike="noStrike">
              <a:latin typeface="Arial"/>
            </a:endParaRPr>
          </a:p>
        </p:txBody>
      </p:sp>
      <p:sp>
        <p:nvSpPr>
          <p:cNvPr id="137" name="Shape 9"/>
          <p:cNvSpPr/>
          <p:nvPr/>
        </p:nvSpPr>
        <p:spPr>
          <a:xfrm>
            <a:off x="571680" y="248616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8" name="Text 10"/>
          <p:cNvSpPr/>
          <p:nvPr/>
        </p:nvSpPr>
        <p:spPr>
          <a:xfrm>
            <a:off x="737640" y="2458440"/>
            <a:ext cx="9277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Das 13/25. Wort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39" name="Text 11"/>
          <p:cNvSpPr/>
          <p:nvPr/>
        </p:nvSpPr>
        <p:spPr>
          <a:xfrm>
            <a:off x="1473480" y="2458440"/>
            <a:ext cx="276696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ergänzt die Standard-13 bzw 24-Wort-Wallet und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40" name="Text 12"/>
          <p:cNvSpPr/>
          <p:nvPr/>
        </p:nvSpPr>
        <p:spPr>
          <a:xfrm>
            <a:off x="915120" y="2664000"/>
            <a:ext cx="31237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ermöglicht versteckte Wallets für zusätzliche Sicherheit.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41" name="Shape 13"/>
          <p:cNvSpPr/>
          <p:nvPr/>
        </p:nvSpPr>
        <p:spPr>
          <a:xfrm>
            <a:off x="571680" y="306900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2" name="Text 14"/>
          <p:cNvSpPr/>
          <p:nvPr/>
        </p:nvSpPr>
        <p:spPr>
          <a:xfrm>
            <a:off x="844920" y="3041280"/>
            <a:ext cx="110556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Versteckte Wallets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43" name="Text 15"/>
          <p:cNvSpPr/>
          <p:nvPr/>
        </p:nvSpPr>
        <p:spPr>
          <a:xfrm>
            <a:off x="2071080" y="3041280"/>
            <a:ext cx="22201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bieten plausible Bestreitbarkeit, indem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44" name="Text 16"/>
          <p:cNvSpPr/>
          <p:nvPr/>
        </p:nvSpPr>
        <p:spPr>
          <a:xfrm>
            <a:off x="923400" y="3246840"/>
            <a:ext cx="33235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sie als Decoy Wallets fungieren und echte Vermögenswerte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45" name="Text 17"/>
          <p:cNvSpPr/>
          <p:nvPr/>
        </p:nvSpPr>
        <p:spPr>
          <a:xfrm>
            <a:off x="806400" y="3452760"/>
            <a:ext cx="56196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schützen.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46" name="Shape 18"/>
          <p:cNvSpPr/>
          <p:nvPr/>
        </p:nvSpPr>
        <p:spPr>
          <a:xfrm>
            <a:off x="4714920" y="248616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7" name="Text 19"/>
          <p:cNvSpPr/>
          <p:nvPr/>
        </p:nvSpPr>
        <p:spPr>
          <a:xfrm>
            <a:off x="4973400" y="2458440"/>
            <a:ext cx="74916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Passphrasen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48" name="Text 20"/>
          <p:cNvSpPr/>
          <p:nvPr/>
        </p:nvSpPr>
        <p:spPr>
          <a:xfrm>
            <a:off x="5845680" y="2458440"/>
            <a:ext cx="25768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erhöhen die Komplexität und verhindern den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49" name="Text 21"/>
          <p:cNvSpPr/>
          <p:nvPr/>
        </p:nvSpPr>
        <p:spPr>
          <a:xfrm>
            <a:off x="5045760" y="2664000"/>
            <a:ext cx="285084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Zugriff bei Verlust oder Diebstahl der Seed-Phrase.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50" name="Shape 22"/>
          <p:cNvSpPr/>
          <p:nvPr/>
        </p:nvSpPr>
        <p:spPr>
          <a:xfrm>
            <a:off x="4714920" y="306900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1" name="Text 23"/>
          <p:cNvSpPr/>
          <p:nvPr/>
        </p:nvSpPr>
        <p:spPr>
          <a:xfrm>
            <a:off x="4976640" y="3041280"/>
            <a:ext cx="8272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Decoy Wallets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52" name="Text 24"/>
          <p:cNvSpPr/>
          <p:nvPr/>
        </p:nvSpPr>
        <p:spPr>
          <a:xfrm>
            <a:off x="5914080" y="3041280"/>
            <a:ext cx="221724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halten Angreifer von den tatsächlichen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53" name="Text 25"/>
          <p:cNvSpPr/>
          <p:nvPr/>
        </p:nvSpPr>
        <p:spPr>
          <a:xfrm>
            <a:off x="5050800" y="3246840"/>
            <a:ext cx="296820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Beständen fern und minimieren potenzielle Verluste.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54" name="Shape 26"/>
          <p:cNvSpPr/>
          <p:nvPr/>
        </p:nvSpPr>
        <p:spPr>
          <a:xfrm>
            <a:off x="571680" y="4086000"/>
            <a:ext cx="8000280" cy="468000"/>
          </a:xfrm>
          <a:prstGeom prst="rect">
            <a:avLst/>
          </a:prstGeom>
          <a:solidFill>
            <a:srgbClr val="e74c3c">
              <a:alpha val="1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5" name="Shape 27"/>
          <p:cNvSpPr/>
          <p:nvPr/>
        </p:nvSpPr>
        <p:spPr>
          <a:xfrm>
            <a:off x="571680" y="4086000"/>
            <a:ext cx="27720" cy="468000"/>
          </a:xfrm>
          <a:prstGeom prst="rect">
            <a:avLst/>
          </a:prstGeom>
          <a:solidFill>
            <a:srgbClr val="e74c3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56" name="Image 4" descr="preencoded.png"/>
          <p:cNvPicPr/>
          <p:nvPr/>
        </p:nvPicPr>
        <p:blipFill>
          <a:blip r:embed="rId5"/>
          <a:stretch/>
        </p:blipFill>
        <p:spPr>
          <a:xfrm>
            <a:off x="785880" y="4262760"/>
            <a:ext cx="113760" cy="113760"/>
          </a:xfrm>
          <a:prstGeom prst="rect">
            <a:avLst/>
          </a:prstGeom>
          <a:ln w="0">
            <a:noFill/>
          </a:ln>
        </p:spPr>
      </p:pic>
      <p:sp>
        <p:nvSpPr>
          <p:cNvPr id="157" name="Text 28"/>
          <p:cNvSpPr/>
          <p:nvPr/>
        </p:nvSpPr>
        <p:spPr>
          <a:xfrm>
            <a:off x="1016280" y="4254840"/>
            <a:ext cx="43704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839" spc="-1" strike="noStrike">
                <a:solidFill>
                  <a:srgbClr val="e74c3c"/>
                </a:solidFill>
                <a:latin typeface="Noto Sans"/>
                <a:ea typeface="Noto Sans"/>
              </a:rPr>
              <a:t>Wichtig:</a:t>
            </a:r>
            <a:endParaRPr b="0" lang="de-DE" sz="839" spc="-1" strike="noStrike">
              <a:latin typeface="Arial"/>
            </a:endParaRPr>
          </a:p>
        </p:txBody>
      </p:sp>
      <p:sp>
        <p:nvSpPr>
          <p:cNvPr id="158" name="Text 29"/>
          <p:cNvSpPr/>
          <p:nvPr/>
        </p:nvSpPr>
        <p:spPr>
          <a:xfrm>
            <a:off x="1683360" y="4254840"/>
            <a:ext cx="616860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839" spc="-1" strike="noStrike">
                <a:solidFill>
                  <a:srgbClr val="ecf0f1"/>
                </a:solidFill>
                <a:latin typeface="Noto Sans"/>
                <a:ea typeface="Noto Sans"/>
              </a:rPr>
              <a:t>Die Passphrase muss sorgfältig gewählt und separat gesichert werden. Ohne sie ist das versteckte Wallet nicht zugänglich. </a:t>
            </a:r>
            <a:endParaRPr b="0" lang="de-DE" sz="839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Image 0" descr="preencoded.png"/>
          <p:cNvPicPr/>
          <p:nvPr/>
        </p:nvPicPr>
        <p:blipFill>
          <a:blip r:embed="rId1"/>
          <a:stretch/>
        </p:blipFill>
        <p:spPr>
          <a:xfrm>
            <a:off x="0" y="0"/>
            <a:ext cx="9143280" cy="5267160"/>
          </a:xfrm>
          <a:prstGeom prst="rect">
            <a:avLst/>
          </a:prstGeom>
          <a:ln w="0">
            <a:noFill/>
          </a:ln>
        </p:spPr>
      </p:pic>
      <p:sp>
        <p:nvSpPr>
          <p:cNvPr id="160" name="Text 0"/>
          <p:cNvSpPr/>
          <p:nvPr/>
        </p:nvSpPr>
        <p:spPr>
          <a:xfrm>
            <a:off x="571680" y="513720"/>
            <a:ext cx="8000280" cy="68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Strategie 4: Trick-PINs bei Coldcard – Schutz in Notfallsituationen </a:t>
            </a:r>
            <a:endParaRPr b="0" lang="de-DE" sz="2250" spc="-1" strike="noStrike">
              <a:latin typeface="Arial"/>
            </a:endParaRPr>
          </a:p>
        </p:txBody>
      </p:sp>
      <p:pic>
        <p:nvPicPr>
          <p:cNvPr id="161" name="Image 1" descr="preencoded.png"/>
          <p:cNvPicPr/>
          <p:nvPr/>
        </p:nvPicPr>
        <p:blipFill>
          <a:blip r:embed="rId2"/>
          <a:stretch/>
        </p:blipFill>
        <p:spPr>
          <a:xfrm>
            <a:off x="1528560" y="1643040"/>
            <a:ext cx="561960" cy="499320"/>
          </a:xfrm>
          <a:prstGeom prst="rect">
            <a:avLst/>
          </a:prstGeom>
          <a:ln w="0">
            <a:noFill/>
          </a:ln>
        </p:spPr>
      </p:pic>
      <p:sp>
        <p:nvSpPr>
          <p:cNvPr id="162" name="Text 1"/>
          <p:cNvSpPr/>
          <p:nvPr/>
        </p:nvSpPr>
        <p:spPr>
          <a:xfrm>
            <a:off x="1324440" y="2339640"/>
            <a:ext cx="970560" cy="20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35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1350" spc="-1" strike="noStrike">
                <a:solidFill>
                  <a:srgbClr val="f39c12"/>
                </a:solidFill>
                <a:latin typeface="Noto Sans"/>
                <a:ea typeface="Noto Sans"/>
              </a:rPr>
              <a:t>Decoy-PIN </a:t>
            </a:r>
            <a:endParaRPr b="0" lang="de-DE" sz="1350" spc="-1" strike="noStrike">
              <a:latin typeface="Arial"/>
            </a:endParaRPr>
          </a:p>
        </p:txBody>
      </p:sp>
      <p:sp>
        <p:nvSpPr>
          <p:cNvPr id="163" name="Shape 2"/>
          <p:cNvSpPr/>
          <p:nvPr/>
        </p:nvSpPr>
        <p:spPr>
          <a:xfrm>
            <a:off x="1595520" y="2714760"/>
            <a:ext cx="428040" cy="2088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4" name="Text 3"/>
          <p:cNvSpPr/>
          <p:nvPr/>
        </p:nvSpPr>
        <p:spPr>
          <a:xfrm>
            <a:off x="571680" y="3000240"/>
            <a:ext cx="2475720" cy="43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Aktiviert ein verstecktes Wallet mit begrenztem Guthaben, um Angreifer abzulenken und zu täuschen. </a:t>
            </a:r>
            <a:endParaRPr b="0" lang="de-DE" sz="939" spc="-1" strike="noStrike">
              <a:latin typeface="Arial"/>
            </a:endParaRPr>
          </a:p>
        </p:txBody>
      </p:sp>
      <p:pic>
        <p:nvPicPr>
          <p:cNvPr id="165" name="Image 2" descr="preencoded.png"/>
          <p:cNvPicPr/>
          <p:nvPr/>
        </p:nvPicPr>
        <p:blipFill>
          <a:blip r:embed="rId3"/>
          <a:stretch/>
        </p:blipFill>
        <p:spPr>
          <a:xfrm>
            <a:off x="4321800" y="1643040"/>
            <a:ext cx="499320" cy="499320"/>
          </a:xfrm>
          <a:prstGeom prst="rect">
            <a:avLst/>
          </a:prstGeom>
          <a:ln w="0">
            <a:noFill/>
          </a:ln>
        </p:spPr>
      </p:pic>
      <p:sp>
        <p:nvSpPr>
          <p:cNvPr id="166" name="Text 4"/>
          <p:cNvSpPr/>
          <p:nvPr/>
        </p:nvSpPr>
        <p:spPr>
          <a:xfrm>
            <a:off x="4130640" y="2339640"/>
            <a:ext cx="881640" cy="20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350" spc="-1" strike="noStrike">
                <a:solidFill>
                  <a:srgbClr val="e74c3c"/>
                </a:solidFill>
                <a:latin typeface="Noto Sans"/>
                <a:ea typeface="Noto Sans"/>
              </a:rPr>
              <a:t> </a:t>
            </a:r>
            <a:r>
              <a:rPr b="1" lang="en-US" sz="1350" spc="-1" strike="noStrike">
                <a:solidFill>
                  <a:srgbClr val="e74c3c"/>
                </a:solidFill>
                <a:latin typeface="Noto Sans"/>
                <a:ea typeface="Noto Sans"/>
              </a:rPr>
              <a:t>Wipe-PIN </a:t>
            </a:r>
            <a:endParaRPr b="0" lang="de-DE" sz="1350" spc="-1" strike="noStrike">
              <a:latin typeface="Arial"/>
            </a:endParaRPr>
          </a:p>
        </p:txBody>
      </p:sp>
      <p:sp>
        <p:nvSpPr>
          <p:cNvPr id="167" name="Shape 5"/>
          <p:cNvSpPr/>
          <p:nvPr/>
        </p:nvSpPr>
        <p:spPr>
          <a:xfrm>
            <a:off x="4357800" y="2714760"/>
            <a:ext cx="428040" cy="20880"/>
          </a:xfrm>
          <a:prstGeom prst="rect">
            <a:avLst/>
          </a:prstGeom>
          <a:solidFill>
            <a:srgbClr val="e74c3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8" name="Text 6"/>
          <p:cNvSpPr/>
          <p:nvPr/>
        </p:nvSpPr>
        <p:spPr>
          <a:xfrm>
            <a:off x="3333600" y="3000240"/>
            <a:ext cx="2475720" cy="43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Löscht alle gespeicherten Daten sofort, um Ihre Bitcoins vor unbefugtem Zugriff zu schützen. </a:t>
            </a:r>
            <a:endParaRPr b="0" lang="de-DE" sz="939" spc="-1" strike="noStrike">
              <a:latin typeface="Arial"/>
            </a:endParaRPr>
          </a:p>
        </p:txBody>
      </p:sp>
      <p:pic>
        <p:nvPicPr>
          <p:cNvPr id="169" name="Image 3" descr="preencoded.png"/>
          <p:cNvPicPr/>
          <p:nvPr/>
        </p:nvPicPr>
        <p:blipFill>
          <a:blip r:embed="rId4"/>
          <a:stretch/>
        </p:blipFill>
        <p:spPr>
          <a:xfrm>
            <a:off x="7084080" y="1643040"/>
            <a:ext cx="499320" cy="499320"/>
          </a:xfrm>
          <a:prstGeom prst="rect">
            <a:avLst/>
          </a:prstGeom>
          <a:ln w="0">
            <a:noFill/>
          </a:ln>
        </p:spPr>
      </p:pic>
      <p:sp>
        <p:nvSpPr>
          <p:cNvPr id="170" name="Text 7"/>
          <p:cNvSpPr/>
          <p:nvPr/>
        </p:nvSpPr>
        <p:spPr>
          <a:xfrm>
            <a:off x="6886800" y="2339640"/>
            <a:ext cx="893880" cy="20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350" spc="-1" strike="noStrike">
                <a:solidFill>
                  <a:srgbClr val="e74c3c"/>
                </a:solidFill>
                <a:latin typeface="Noto Sans"/>
                <a:ea typeface="Noto Sans"/>
              </a:rPr>
              <a:t> </a:t>
            </a:r>
            <a:r>
              <a:rPr b="1" lang="en-US" sz="1350" spc="-1" strike="noStrike">
                <a:solidFill>
                  <a:srgbClr val="e74c3c"/>
                </a:solidFill>
                <a:latin typeface="Noto Sans"/>
                <a:ea typeface="Noto Sans"/>
              </a:rPr>
              <a:t>Brick-PIN </a:t>
            </a:r>
            <a:endParaRPr b="0" lang="de-DE" sz="1350" spc="-1" strike="noStrike">
              <a:latin typeface="Arial"/>
            </a:endParaRPr>
          </a:p>
        </p:txBody>
      </p:sp>
      <p:sp>
        <p:nvSpPr>
          <p:cNvPr id="171" name="Shape 8"/>
          <p:cNvSpPr/>
          <p:nvPr/>
        </p:nvSpPr>
        <p:spPr>
          <a:xfrm>
            <a:off x="7120080" y="2714760"/>
            <a:ext cx="428040" cy="20880"/>
          </a:xfrm>
          <a:prstGeom prst="rect">
            <a:avLst/>
          </a:prstGeom>
          <a:solidFill>
            <a:srgbClr val="e74c3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2" name="Text 9"/>
          <p:cNvSpPr/>
          <p:nvPr/>
        </p:nvSpPr>
        <p:spPr>
          <a:xfrm>
            <a:off x="6095880" y="3000240"/>
            <a:ext cx="2475720" cy="43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Verhindert den weiteren Betrieb der Coldcard, indem das Gerät permanent unbrauchbar gemacht wird.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73" name="Shape 10"/>
          <p:cNvSpPr/>
          <p:nvPr/>
        </p:nvSpPr>
        <p:spPr>
          <a:xfrm>
            <a:off x="571680" y="3953160"/>
            <a:ext cx="8000280" cy="885240"/>
          </a:xfrm>
          <a:prstGeom prst="rect">
            <a:avLst/>
          </a:prstGeom>
          <a:solidFill>
            <a:srgbClr val="f39c12">
              <a:alpha val="1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74" name="Image 4" descr="preencoded.png"/>
          <p:cNvPicPr/>
          <p:nvPr/>
        </p:nvPicPr>
        <p:blipFill>
          <a:blip r:embed="rId5"/>
          <a:stretch/>
        </p:blipFill>
        <p:spPr>
          <a:xfrm>
            <a:off x="785880" y="421776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175" name="Text 11"/>
          <p:cNvSpPr/>
          <p:nvPr/>
        </p:nvSpPr>
        <p:spPr>
          <a:xfrm>
            <a:off x="1285920" y="4236120"/>
            <a:ext cx="7071480" cy="319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050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1" lang="en-US" sz="1050" spc="-1" strike="noStrike">
                <a:solidFill>
                  <a:srgbClr val="ecf0f1"/>
                </a:solidFill>
                <a:latin typeface="Noto Sans"/>
                <a:ea typeface="Noto Sans"/>
              </a:rPr>
              <a:t>Mehrstufiger Schutz: Die Kombination dieser PINs erhöht die Sicherheit in kritischen Situationen erheblich. </a:t>
            </a:r>
            <a:endParaRPr b="0" lang="de-DE" sz="105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Image 0" descr="preencoded.png"/>
          <p:cNvPicPr/>
          <p:nvPr/>
        </p:nvPicPr>
        <p:blipFill>
          <a:blip r:embed="rId1"/>
          <a:stretch/>
        </p:blipFill>
        <p:spPr>
          <a:xfrm>
            <a:off x="0" y="0"/>
            <a:ext cx="9143280" cy="5248440"/>
          </a:xfrm>
          <a:prstGeom prst="rect">
            <a:avLst/>
          </a:prstGeom>
          <a:ln w="0">
            <a:noFill/>
          </a:ln>
        </p:spPr>
      </p:pic>
      <p:sp>
        <p:nvSpPr>
          <p:cNvPr id="177" name="Text 0"/>
          <p:cNvSpPr/>
          <p:nvPr/>
        </p:nvSpPr>
        <p:spPr>
          <a:xfrm>
            <a:off x="571680" y="513720"/>
            <a:ext cx="8000280" cy="68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Strategie 5: Seed XOR – Verteilte Backups ohne Single Point of Failure </a:t>
            </a:r>
            <a:endParaRPr b="0" lang="de-DE" sz="2250" spc="-1" strike="noStrike">
              <a:latin typeface="Arial"/>
            </a:endParaRPr>
          </a:p>
        </p:txBody>
      </p:sp>
      <p:sp>
        <p:nvSpPr>
          <p:cNvPr id="178" name="Shape 1"/>
          <p:cNvSpPr/>
          <p:nvPr/>
        </p:nvSpPr>
        <p:spPr>
          <a:xfrm>
            <a:off x="571680" y="170028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9" name="Text 2"/>
          <p:cNvSpPr/>
          <p:nvPr/>
        </p:nvSpPr>
        <p:spPr>
          <a:xfrm>
            <a:off x="882720" y="1672560"/>
            <a:ext cx="20113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Seed wird in mehrere Teile zerlegt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80" name="Text 3"/>
          <p:cNvSpPr/>
          <p:nvPr/>
        </p:nvSpPr>
        <p:spPr>
          <a:xfrm>
            <a:off x="3055320" y="1672560"/>
            <a:ext cx="22795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und mittels XOR miteinander verknüpft.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81" name="Shape 4"/>
          <p:cNvSpPr/>
          <p:nvPr/>
        </p:nvSpPr>
        <p:spPr>
          <a:xfrm>
            <a:off x="571680" y="210600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2" name="Text 5"/>
          <p:cNvSpPr/>
          <p:nvPr/>
        </p:nvSpPr>
        <p:spPr>
          <a:xfrm>
            <a:off x="878400" y="2078280"/>
            <a:ext cx="18817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Jeder Teil ist allein unbrauchbar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83" name="Text 6"/>
          <p:cNvSpPr/>
          <p:nvPr/>
        </p:nvSpPr>
        <p:spPr>
          <a:xfrm>
            <a:off x="2926080" y="2078280"/>
            <a:ext cx="246240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, erst Kombination aller Teile stellt den Seed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84" name="Text 7"/>
          <p:cNvSpPr/>
          <p:nvPr/>
        </p:nvSpPr>
        <p:spPr>
          <a:xfrm>
            <a:off x="810000" y="2283840"/>
            <a:ext cx="6436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wieder her.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85" name="Shape 8"/>
          <p:cNvSpPr/>
          <p:nvPr/>
        </p:nvSpPr>
        <p:spPr>
          <a:xfrm>
            <a:off x="571680" y="271728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6" name="Text 9"/>
          <p:cNvSpPr/>
          <p:nvPr/>
        </p:nvSpPr>
        <p:spPr>
          <a:xfrm>
            <a:off x="853560" y="2689560"/>
            <a:ext cx="12859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Verteilte Speicherung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87" name="Text 10"/>
          <p:cNvSpPr/>
          <p:nvPr/>
        </p:nvSpPr>
        <p:spPr>
          <a:xfrm>
            <a:off x="2289600" y="2689560"/>
            <a:ext cx="26254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erhöht Sicherheit und schützt vor Verlust oder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88" name="Text 11"/>
          <p:cNvSpPr/>
          <p:nvPr/>
        </p:nvSpPr>
        <p:spPr>
          <a:xfrm>
            <a:off x="807480" y="2895480"/>
            <a:ext cx="59040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Diebstahl.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89" name="Shape 12"/>
          <p:cNvSpPr/>
          <p:nvPr/>
        </p:nvSpPr>
        <p:spPr>
          <a:xfrm>
            <a:off x="571680" y="332892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0" name="Text 13"/>
          <p:cNvSpPr/>
          <p:nvPr/>
        </p:nvSpPr>
        <p:spPr>
          <a:xfrm>
            <a:off x="864720" y="3301200"/>
            <a:ext cx="15616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Kein einzelner Speicherort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91" name="Text 14"/>
          <p:cNvSpPr/>
          <p:nvPr/>
        </p:nvSpPr>
        <p:spPr>
          <a:xfrm>
            <a:off x="2577600" y="3301200"/>
            <a:ext cx="24379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stellt einen Angriffs- oder Ausfallpunkt dar.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92" name="Shape 15"/>
          <p:cNvSpPr/>
          <p:nvPr/>
        </p:nvSpPr>
        <p:spPr>
          <a:xfrm>
            <a:off x="571680" y="373464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3" name="Text 16"/>
          <p:cNvSpPr/>
          <p:nvPr/>
        </p:nvSpPr>
        <p:spPr>
          <a:xfrm>
            <a:off x="851400" y="3706920"/>
            <a:ext cx="12265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Ideal für langfristige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94" name="Text 17"/>
          <p:cNvSpPr/>
          <p:nvPr/>
        </p:nvSpPr>
        <p:spPr>
          <a:xfrm>
            <a:off x="2199960" y="3706920"/>
            <a:ext cx="21088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und sichere Seed-Backup-Strategien.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195" name="Shape 18"/>
          <p:cNvSpPr/>
          <p:nvPr/>
        </p:nvSpPr>
        <p:spPr>
          <a:xfrm>
            <a:off x="571680" y="4168800"/>
            <a:ext cx="5047560" cy="650880"/>
          </a:xfrm>
          <a:prstGeom prst="rect">
            <a:avLst/>
          </a:prstGeom>
          <a:solidFill>
            <a:srgbClr val="f39c12">
              <a:alpha val="1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6" name="Shape 19"/>
          <p:cNvSpPr/>
          <p:nvPr/>
        </p:nvSpPr>
        <p:spPr>
          <a:xfrm>
            <a:off x="571680" y="4168800"/>
            <a:ext cx="27720" cy="65088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97" name="Image 1" descr="preencoded.png"/>
          <p:cNvPicPr/>
          <p:nvPr/>
        </p:nvPicPr>
        <p:blipFill>
          <a:blip r:embed="rId2"/>
          <a:stretch/>
        </p:blipFill>
        <p:spPr>
          <a:xfrm>
            <a:off x="714240" y="4345920"/>
            <a:ext cx="113760" cy="113760"/>
          </a:xfrm>
          <a:prstGeom prst="rect">
            <a:avLst/>
          </a:prstGeom>
          <a:ln w="0">
            <a:noFill/>
          </a:ln>
        </p:spPr>
      </p:pic>
      <p:sp>
        <p:nvSpPr>
          <p:cNvPr id="198" name="Text 20"/>
          <p:cNvSpPr/>
          <p:nvPr/>
        </p:nvSpPr>
        <p:spPr>
          <a:xfrm>
            <a:off x="946080" y="4337640"/>
            <a:ext cx="44460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839" spc="-1" strike="noStrike">
                <a:solidFill>
                  <a:srgbClr val="ecf0f1"/>
                </a:solidFill>
                <a:latin typeface="Noto Sans"/>
                <a:ea typeface="Noto Sans"/>
              </a:rPr>
              <a:t>Beispiel:</a:t>
            </a:r>
            <a:endParaRPr b="0" lang="de-DE" sz="839" spc="-1" strike="noStrike">
              <a:latin typeface="Arial"/>
            </a:endParaRPr>
          </a:p>
        </p:txBody>
      </p:sp>
      <p:sp>
        <p:nvSpPr>
          <p:cNvPr id="199" name="Text 21"/>
          <p:cNvSpPr/>
          <p:nvPr/>
        </p:nvSpPr>
        <p:spPr>
          <a:xfrm>
            <a:off x="1525680" y="4337640"/>
            <a:ext cx="325944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839" spc="-1" strike="noStrike">
                <a:solidFill>
                  <a:srgbClr val="ecf0f1"/>
                </a:solidFill>
                <a:latin typeface="Noto Sans"/>
                <a:ea typeface="Noto Sans"/>
              </a:rPr>
              <a:t>Seed A ⊕ Seed B = Original Seed. Ohne beide Teile ist der Zugriff </a:t>
            </a:r>
            <a:endParaRPr b="0" lang="de-DE" sz="839" spc="-1" strike="noStrike">
              <a:latin typeface="Arial"/>
            </a:endParaRPr>
          </a:p>
        </p:txBody>
      </p:sp>
      <p:sp>
        <p:nvSpPr>
          <p:cNvPr id="200" name="Text 22"/>
          <p:cNvSpPr/>
          <p:nvPr/>
        </p:nvSpPr>
        <p:spPr>
          <a:xfrm>
            <a:off x="720360" y="4520520"/>
            <a:ext cx="58932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39" spc="-1" strike="noStrike">
                <a:solidFill>
                  <a:srgbClr val="ecf0f1"/>
                </a:solidFill>
                <a:latin typeface="Noto Sans"/>
                <a:ea typeface="Noto Sans"/>
              </a:rPr>
              <a:t>unmöglich. </a:t>
            </a:r>
            <a:endParaRPr b="0" lang="de-DE" sz="839" spc="-1" strike="noStrike">
              <a:latin typeface="Arial"/>
            </a:endParaRPr>
          </a:p>
        </p:txBody>
      </p:sp>
      <p:pic>
        <p:nvPicPr>
          <p:cNvPr id="201" name="Image 2" descr="preencoded.png"/>
          <p:cNvPicPr/>
          <p:nvPr/>
        </p:nvPicPr>
        <p:blipFill>
          <a:blip r:embed="rId3">
            <a:alphaModFix amt="30000"/>
          </a:blip>
          <a:stretch/>
        </p:blipFill>
        <p:spPr>
          <a:xfrm>
            <a:off x="6738840" y="2660400"/>
            <a:ext cx="1142280" cy="1142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Image 0" descr="preencoded.png"/>
          <p:cNvPicPr/>
          <p:nvPr/>
        </p:nvPicPr>
        <p:blipFill>
          <a:blip r:embed="rId1"/>
          <a:stretch/>
        </p:blipFill>
        <p:spPr>
          <a:xfrm>
            <a:off x="0" y="0"/>
            <a:ext cx="9143280" cy="5757120"/>
          </a:xfrm>
          <a:prstGeom prst="rect">
            <a:avLst/>
          </a:prstGeom>
          <a:ln w="0">
            <a:noFill/>
          </a:ln>
        </p:spPr>
      </p:pic>
      <p:sp>
        <p:nvSpPr>
          <p:cNvPr id="203" name="Text 0"/>
          <p:cNvSpPr/>
          <p:nvPr/>
        </p:nvSpPr>
        <p:spPr>
          <a:xfrm>
            <a:off x="980640" y="470880"/>
            <a:ext cx="7182000" cy="34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Strategie 6: Border Wallets – Seed-Phrase im Kopf </a:t>
            </a:r>
            <a:endParaRPr b="0" lang="de-DE" sz="2250" spc="-1" strike="noStrike">
              <a:latin typeface="Arial"/>
            </a:endParaRPr>
          </a:p>
        </p:txBody>
      </p:sp>
      <p:pic>
        <p:nvPicPr>
          <p:cNvPr id="204" name="Image 1" descr="preencoded.png"/>
          <p:cNvPicPr/>
          <p:nvPr/>
        </p:nvPicPr>
        <p:blipFill>
          <a:blip r:embed="rId2">
            <a:alphaModFix amt="80000"/>
          </a:blip>
          <a:stretch/>
        </p:blipFill>
        <p:spPr>
          <a:xfrm>
            <a:off x="4143240" y="1143000"/>
            <a:ext cx="856440" cy="856440"/>
          </a:xfrm>
          <a:prstGeom prst="rect">
            <a:avLst/>
          </a:prstGeom>
          <a:ln w="0">
            <a:noFill/>
          </a:ln>
        </p:spPr>
      </p:pic>
      <p:sp>
        <p:nvSpPr>
          <p:cNvPr id="205" name="Shape 1"/>
          <p:cNvSpPr/>
          <p:nvPr/>
        </p:nvSpPr>
        <p:spPr>
          <a:xfrm>
            <a:off x="571680" y="241452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6" name="Text 2"/>
          <p:cNvSpPr/>
          <p:nvPr/>
        </p:nvSpPr>
        <p:spPr>
          <a:xfrm>
            <a:off x="877320" y="2386800"/>
            <a:ext cx="18496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Seed-Phrase auswendig lernen,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07" name="Text 3"/>
          <p:cNvSpPr/>
          <p:nvPr/>
        </p:nvSpPr>
        <p:spPr>
          <a:xfrm>
            <a:off x="2840040" y="2386800"/>
            <a:ext cx="122940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um keine physischen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08" name="Text 4"/>
          <p:cNvSpPr/>
          <p:nvPr/>
        </p:nvSpPr>
        <p:spPr>
          <a:xfrm>
            <a:off x="874800" y="2592720"/>
            <a:ext cx="21880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Aufzeichnungen mitführen zu müssen.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09" name="Shape 5"/>
          <p:cNvSpPr/>
          <p:nvPr/>
        </p:nvSpPr>
        <p:spPr>
          <a:xfrm>
            <a:off x="571680" y="302616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0" name="Text 6"/>
          <p:cNvSpPr/>
          <p:nvPr/>
        </p:nvSpPr>
        <p:spPr>
          <a:xfrm>
            <a:off x="889560" y="2998440"/>
            <a:ext cx="21484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Erhöht die Sicherheit bei Kontrollen,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11" name="Text 7"/>
          <p:cNvSpPr/>
          <p:nvPr/>
        </p:nvSpPr>
        <p:spPr>
          <a:xfrm>
            <a:off x="3165480" y="2998440"/>
            <a:ext cx="91836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da keine Wallet-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12" name="Text 8"/>
          <p:cNvSpPr/>
          <p:nvPr/>
        </p:nvSpPr>
        <p:spPr>
          <a:xfrm>
            <a:off x="869040" y="3204000"/>
            <a:ext cx="203724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Daten in Dokumenten sichtbar sind.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13" name="Shape 9"/>
          <p:cNvSpPr/>
          <p:nvPr/>
        </p:nvSpPr>
        <p:spPr>
          <a:xfrm>
            <a:off x="571680" y="363744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4" name="Text 10"/>
          <p:cNvSpPr/>
          <p:nvPr/>
        </p:nvSpPr>
        <p:spPr>
          <a:xfrm>
            <a:off x="851400" y="3609720"/>
            <a:ext cx="12430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Vermeidet das Risiko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15" name="Text 11"/>
          <p:cNvSpPr/>
          <p:nvPr/>
        </p:nvSpPr>
        <p:spPr>
          <a:xfrm>
            <a:off x="2176200" y="3609720"/>
            <a:ext cx="11167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von Diebstahl oder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16" name="Text 12"/>
          <p:cNvSpPr/>
          <p:nvPr/>
        </p:nvSpPr>
        <p:spPr>
          <a:xfrm>
            <a:off x="867600" y="3815640"/>
            <a:ext cx="204336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Beschlagnahmung durch Behörden.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17" name="Shape 13"/>
          <p:cNvSpPr/>
          <p:nvPr/>
        </p:nvSpPr>
        <p:spPr>
          <a:xfrm>
            <a:off x="4750560" y="241452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8" name="Text 14"/>
          <p:cNvSpPr/>
          <p:nvPr/>
        </p:nvSpPr>
        <p:spPr>
          <a:xfrm>
            <a:off x="5028120" y="2386800"/>
            <a:ext cx="11869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Regelmäßiges Üben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19" name="Text 15"/>
          <p:cNvSpPr/>
          <p:nvPr/>
        </p:nvSpPr>
        <p:spPr>
          <a:xfrm>
            <a:off x="6316200" y="2386800"/>
            <a:ext cx="16243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der Seed-Phrase sichert den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20" name="Text 16"/>
          <p:cNvSpPr/>
          <p:nvPr/>
        </p:nvSpPr>
        <p:spPr>
          <a:xfrm>
            <a:off x="5043240" y="2592720"/>
            <a:ext cx="19288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schnellen und fehlerfreien Zugriff.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21" name="Shape 17"/>
          <p:cNvSpPr/>
          <p:nvPr/>
        </p:nvSpPr>
        <p:spPr>
          <a:xfrm>
            <a:off x="4750560" y="3026160"/>
            <a:ext cx="84960" cy="84960"/>
          </a:xfrm>
          <a:prstGeom prst="rect">
            <a:avLst/>
          </a:prstGeom>
          <a:solidFill>
            <a:srgbClr val="e74c3c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2" name="Text 18"/>
          <p:cNvSpPr/>
          <p:nvPr/>
        </p:nvSpPr>
        <p:spPr>
          <a:xfrm>
            <a:off x="5088600" y="2998440"/>
            <a:ext cx="254916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74c3c"/>
                </a:solidFill>
                <a:latin typeface="Noto Sans"/>
                <a:ea typeface="Noto Sans"/>
              </a:rPr>
              <a:t>Nur kurze, gut geübte Phrasen verwenden,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23" name="Text 19"/>
          <p:cNvSpPr/>
          <p:nvPr/>
        </p:nvSpPr>
        <p:spPr>
          <a:xfrm>
            <a:off x="7742160" y="2998440"/>
            <a:ext cx="24516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um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24" name="Text 20"/>
          <p:cNvSpPr/>
          <p:nvPr/>
        </p:nvSpPr>
        <p:spPr>
          <a:xfrm>
            <a:off x="5056920" y="3204000"/>
            <a:ext cx="226116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Stresssituationen souverän zu meistern.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25" name="Shape 21"/>
          <p:cNvSpPr/>
          <p:nvPr/>
        </p:nvSpPr>
        <p:spPr>
          <a:xfrm>
            <a:off x="571680" y="4420440"/>
            <a:ext cx="8000280" cy="907920"/>
          </a:xfrm>
          <a:prstGeom prst="rect">
            <a:avLst/>
          </a:prstGeom>
          <a:solidFill>
            <a:srgbClr val="252a3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26" name="Image 2" descr="preencoded.png"/>
          <p:cNvPicPr/>
          <p:nvPr/>
        </p:nvPicPr>
        <p:blipFill>
          <a:blip r:embed="rId3"/>
          <a:stretch/>
        </p:blipFill>
        <p:spPr>
          <a:xfrm>
            <a:off x="785880" y="4696200"/>
            <a:ext cx="445680" cy="356400"/>
          </a:xfrm>
          <a:prstGeom prst="rect">
            <a:avLst/>
          </a:prstGeom>
          <a:ln w="0">
            <a:noFill/>
          </a:ln>
        </p:spPr>
      </p:pic>
      <p:sp>
        <p:nvSpPr>
          <p:cNvPr id="227" name="Text 22"/>
          <p:cNvSpPr/>
          <p:nvPr/>
        </p:nvSpPr>
        <p:spPr>
          <a:xfrm>
            <a:off x="3423240" y="4668480"/>
            <a:ext cx="2480400" cy="15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050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1" lang="en-US" sz="1050" spc="-1" strike="noStrike">
                <a:solidFill>
                  <a:srgbClr val="ecf0f1"/>
                </a:solidFill>
                <a:latin typeface="Noto Sans"/>
                <a:ea typeface="Noto Sans"/>
              </a:rPr>
              <a:t>Ideal für Grenzübertritte und Reisen </a:t>
            </a:r>
            <a:endParaRPr b="0" lang="de-DE" sz="1050" spc="-1" strike="noStrike">
              <a:latin typeface="Arial"/>
            </a:endParaRPr>
          </a:p>
        </p:txBody>
      </p:sp>
      <p:sp>
        <p:nvSpPr>
          <p:cNvPr id="228" name="Text 23"/>
          <p:cNvSpPr/>
          <p:nvPr/>
        </p:nvSpPr>
        <p:spPr>
          <a:xfrm>
            <a:off x="1569960" y="4949280"/>
            <a:ext cx="6186960" cy="136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89" spc="-1" strike="noStrike">
                <a:solidFill>
                  <a:srgbClr val="95a5a6"/>
                </a:solidFill>
                <a:latin typeface="Noto Sans"/>
                <a:ea typeface="Noto Sans"/>
              </a:rPr>
              <a:t> </a:t>
            </a:r>
            <a:r>
              <a:rPr b="0" lang="en-US" sz="889" spc="-1" strike="noStrike">
                <a:solidFill>
                  <a:srgbClr val="95a5a6"/>
                </a:solidFill>
                <a:latin typeface="Noto Sans"/>
                <a:ea typeface="Noto Sans"/>
              </a:rPr>
              <a:t>Physische Notizen an Grenzen bergen oft Risiken – mentale Vorbereitung ist in kritischen Situationen entscheidend. </a:t>
            </a:r>
            <a:endParaRPr b="0" lang="de-DE" sz="889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Image 0" descr="preencoded.png"/>
          <p:cNvPicPr/>
          <p:nvPr/>
        </p:nvPicPr>
        <p:blipFill>
          <a:blip r:embed="rId1"/>
          <a:stretch/>
        </p:blipFill>
        <p:spPr>
          <a:xfrm>
            <a:off x="0" y="0"/>
            <a:ext cx="9143280" cy="6034320"/>
          </a:xfrm>
          <a:prstGeom prst="rect">
            <a:avLst/>
          </a:prstGeom>
          <a:ln w="0">
            <a:noFill/>
          </a:ln>
        </p:spPr>
      </p:pic>
      <p:sp>
        <p:nvSpPr>
          <p:cNvPr id="230" name="Text 0"/>
          <p:cNvSpPr/>
          <p:nvPr/>
        </p:nvSpPr>
        <p:spPr>
          <a:xfrm>
            <a:off x="1296000" y="470880"/>
            <a:ext cx="6551280" cy="34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2250" spc="-1" strike="noStrike">
                <a:solidFill>
                  <a:srgbClr val="f39c12"/>
                </a:solidFill>
                <a:latin typeface="Noto Sans"/>
                <a:ea typeface="Noto Sans"/>
              </a:rPr>
              <a:t>Strategie 7: Multisig für maximale Sicherheit </a:t>
            </a:r>
            <a:endParaRPr b="0" lang="de-DE" sz="2250" spc="-1" strike="noStrike">
              <a:latin typeface="Arial"/>
            </a:endParaRPr>
          </a:p>
        </p:txBody>
      </p:sp>
      <p:sp>
        <p:nvSpPr>
          <p:cNvPr id="231" name="Text 1"/>
          <p:cNvSpPr/>
          <p:nvPr/>
        </p:nvSpPr>
        <p:spPr>
          <a:xfrm>
            <a:off x="2033640" y="1237320"/>
            <a:ext cx="5076000" cy="18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240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1240" spc="-1" strike="noStrike">
                <a:solidFill>
                  <a:srgbClr val="ecf0f1"/>
                </a:solidFill>
                <a:latin typeface="Noto Sans"/>
                <a:ea typeface="Noto Sans"/>
              </a:rPr>
              <a:t>Mehrfachsignaturen erfordern mehrere Schlüssel für Transaktionen </a:t>
            </a:r>
            <a:endParaRPr b="0" lang="de-DE" sz="1240" spc="-1" strike="noStrike">
              <a:latin typeface="Arial"/>
            </a:endParaRPr>
          </a:p>
        </p:txBody>
      </p:sp>
      <p:pic>
        <p:nvPicPr>
          <p:cNvPr id="232" name="Image 1" descr="preencoded.png"/>
          <p:cNvPicPr/>
          <p:nvPr/>
        </p:nvPicPr>
        <p:blipFill>
          <a:blip r:embed="rId2"/>
          <a:stretch/>
        </p:blipFill>
        <p:spPr>
          <a:xfrm>
            <a:off x="3520800" y="166464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233" name="Text 2"/>
          <p:cNvSpPr/>
          <p:nvPr/>
        </p:nvSpPr>
        <p:spPr>
          <a:xfrm>
            <a:off x="3425040" y="2128680"/>
            <a:ext cx="54792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39" spc="-1" strike="noStrike">
                <a:solidFill>
                  <a:srgbClr val="ecf0f1"/>
                </a:solidFill>
                <a:latin typeface="Noto Sans"/>
                <a:ea typeface="Noto Sans"/>
              </a:rPr>
              <a:t>Schlüssel 1</a:t>
            </a:r>
            <a:endParaRPr b="0" lang="de-DE" sz="839" spc="-1" strike="noStrike">
              <a:latin typeface="Arial"/>
            </a:endParaRPr>
          </a:p>
        </p:txBody>
      </p:sp>
      <p:pic>
        <p:nvPicPr>
          <p:cNvPr id="234" name="Image 2" descr="preencoded.png"/>
          <p:cNvPicPr/>
          <p:nvPr/>
        </p:nvPicPr>
        <p:blipFill>
          <a:blip r:embed="rId3"/>
          <a:stretch/>
        </p:blipFill>
        <p:spPr>
          <a:xfrm>
            <a:off x="4393440" y="166464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235" name="Text 3"/>
          <p:cNvSpPr/>
          <p:nvPr/>
        </p:nvSpPr>
        <p:spPr>
          <a:xfrm>
            <a:off x="4297680" y="2128680"/>
            <a:ext cx="54792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39" spc="-1" strike="noStrike">
                <a:solidFill>
                  <a:srgbClr val="ecf0f1"/>
                </a:solidFill>
                <a:latin typeface="Noto Sans"/>
                <a:ea typeface="Noto Sans"/>
              </a:rPr>
              <a:t>Schlüssel 2</a:t>
            </a:r>
            <a:endParaRPr b="0" lang="de-DE" sz="839" spc="-1" strike="noStrike">
              <a:latin typeface="Arial"/>
            </a:endParaRPr>
          </a:p>
        </p:txBody>
      </p:sp>
      <p:pic>
        <p:nvPicPr>
          <p:cNvPr id="236" name="Image 3" descr="preencoded.png"/>
          <p:cNvPicPr/>
          <p:nvPr/>
        </p:nvPicPr>
        <p:blipFill>
          <a:blip r:embed="rId4"/>
          <a:stretch/>
        </p:blipFill>
        <p:spPr>
          <a:xfrm>
            <a:off x="5266080" y="1664640"/>
            <a:ext cx="356400" cy="356400"/>
          </a:xfrm>
          <a:prstGeom prst="rect">
            <a:avLst/>
          </a:prstGeom>
          <a:ln w="0">
            <a:noFill/>
          </a:ln>
        </p:spPr>
      </p:pic>
      <p:sp>
        <p:nvSpPr>
          <p:cNvPr id="237" name="Text 4"/>
          <p:cNvSpPr/>
          <p:nvPr/>
        </p:nvSpPr>
        <p:spPr>
          <a:xfrm>
            <a:off x="5170320" y="2128680"/>
            <a:ext cx="547920" cy="12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839" spc="-1" strike="noStrike">
                <a:solidFill>
                  <a:srgbClr val="95a5a6"/>
                </a:solidFill>
                <a:latin typeface="Noto Sans"/>
                <a:ea typeface="Noto Sans"/>
              </a:rPr>
              <a:t>Schlüssel 3</a:t>
            </a:r>
            <a:endParaRPr b="0" lang="de-DE" sz="839" spc="-1" strike="noStrike">
              <a:latin typeface="Arial"/>
            </a:endParaRPr>
          </a:p>
        </p:txBody>
      </p:sp>
      <p:sp>
        <p:nvSpPr>
          <p:cNvPr id="238" name="Text 5"/>
          <p:cNvSpPr/>
          <p:nvPr/>
        </p:nvSpPr>
        <p:spPr>
          <a:xfrm>
            <a:off x="2969280" y="2445840"/>
            <a:ext cx="32047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939" spc="-1" strike="noStrike">
                <a:solidFill>
                  <a:srgbClr val="f39c12"/>
                </a:solidFill>
                <a:latin typeface="Noto Sans"/>
                <a:ea typeface="Noto Sans"/>
              </a:rPr>
              <a:t>Beispiel: 2-von-3 oder 3-von-5 Signaturen erforderlich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39" name="Text 6"/>
          <p:cNvSpPr/>
          <p:nvPr/>
        </p:nvSpPr>
        <p:spPr>
          <a:xfrm>
            <a:off x="1551960" y="2997000"/>
            <a:ext cx="1860480" cy="20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35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1350" spc="-1" strike="noStrike">
                <a:solidFill>
                  <a:srgbClr val="f39c12"/>
                </a:solidFill>
                <a:latin typeface="Noto Sans"/>
                <a:ea typeface="Noto Sans"/>
              </a:rPr>
              <a:t>Vorteile von Multisig </a:t>
            </a:r>
            <a:endParaRPr b="0" lang="de-DE" sz="1350" spc="-1" strike="noStrike">
              <a:latin typeface="Arial"/>
            </a:endParaRPr>
          </a:p>
        </p:txBody>
      </p:sp>
      <p:sp>
        <p:nvSpPr>
          <p:cNvPr id="240" name="Shape 7"/>
          <p:cNvSpPr/>
          <p:nvPr/>
        </p:nvSpPr>
        <p:spPr>
          <a:xfrm>
            <a:off x="571680" y="345744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1" name="Text 8"/>
          <p:cNvSpPr/>
          <p:nvPr/>
        </p:nvSpPr>
        <p:spPr>
          <a:xfrm>
            <a:off x="800280" y="3462480"/>
            <a:ext cx="3592440" cy="2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Minimiert das Risiko durch einzelne kompromittierte Schlüssel erheblich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42" name="Shape 9"/>
          <p:cNvSpPr/>
          <p:nvPr/>
        </p:nvSpPr>
        <p:spPr>
          <a:xfrm>
            <a:off x="571680" y="404064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3" name="Text 10"/>
          <p:cNvSpPr/>
          <p:nvPr/>
        </p:nvSpPr>
        <p:spPr>
          <a:xfrm>
            <a:off x="800280" y="4045320"/>
            <a:ext cx="3592440" cy="2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Verteilung der Schlüssel auf verschiedene Geräte oder Personen erhöht die Sicherheit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44" name="Shape 11"/>
          <p:cNvSpPr/>
          <p:nvPr/>
        </p:nvSpPr>
        <p:spPr>
          <a:xfrm>
            <a:off x="571680" y="462348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5" name="Text 12"/>
          <p:cNvSpPr/>
          <p:nvPr/>
        </p:nvSpPr>
        <p:spPr>
          <a:xfrm>
            <a:off x="899640" y="4596840"/>
            <a:ext cx="315756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Schutz vor Verlust einzelner Schlüssel durch Redundanz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46" name="Text 13"/>
          <p:cNvSpPr/>
          <p:nvPr/>
        </p:nvSpPr>
        <p:spPr>
          <a:xfrm>
            <a:off x="5350320" y="2997000"/>
            <a:ext cx="2621160" cy="20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1350" spc="-1" strike="noStrike">
                <a:solidFill>
                  <a:srgbClr val="f39c12"/>
                </a:solidFill>
                <a:latin typeface="Noto Sans"/>
                <a:ea typeface="Noto Sans"/>
              </a:rPr>
              <a:t> </a:t>
            </a:r>
            <a:r>
              <a:rPr b="1" lang="en-US" sz="1350" spc="-1" strike="noStrike">
                <a:solidFill>
                  <a:srgbClr val="f39c12"/>
                </a:solidFill>
                <a:latin typeface="Noto Sans"/>
                <a:ea typeface="Noto Sans"/>
              </a:rPr>
              <a:t>Nunchuk: Benutzerfreundlich </a:t>
            </a:r>
            <a:endParaRPr b="0" lang="de-DE" sz="1350" spc="-1" strike="noStrike">
              <a:latin typeface="Arial"/>
            </a:endParaRPr>
          </a:p>
        </p:txBody>
      </p:sp>
      <p:sp>
        <p:nvSpPr>
          <p:cNvPr id="247" name="Shape 14"/>
          <p:cNvSpPr/>
          <p:nvPr/>
        </p:nvSpPr>
        <p:spPr>
          <a:xfrm>
            <a:off x="4750560" y="345744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8" name="Text 15"/>
          <p:cNvSpPr/>
          <p:nvPr/>
        </p:nvSpPr>
        <p:spPr>
          <a:xfrm>
            <a:off x="4979160" y="3462480"/>
            <a:ext cx="3592440" cy="2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Bietet eine intuitive Oberfläche zur Verwaltung von Multisig-Transaktionen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49" name="Shape 16"/>
          <p:cNvSpPr/>
          <p:nvPr/>
        </p:nvSpPr>
        <p:spPr>
          <a:xfrm>
            <a:off x="4750560" y="404064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0" name="Text 17"/>
          <p:cNvSpPr/>
          <p:nvPr/>
        </p:nvSpPr>
        <p:spPr>
          <a:xfrm>
            <a:off x="5079960" y="4014000"/>
            <a:ext cx="319392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Vereinfacht den komplexen Prozess für Nutzer erheblich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51" name="Shape 18"/>
          <p:cNvSpPr/>
          <p:nvPr/>
        </p:nvSpPr>
        <p:spPr>
          <a:xfrm>
            <a:off x="4750560" y="4417560"/>
            <a:ext cx="84960" cy="84960"/>
          </a:xfrm>
          <a:prstGeom prst="rect">
            <a:avLst/>
          </a:prstGeom>
          <a:solidFill>
            <a:srgbClr val="f39c1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2" name="Text 19"/>
          <p:cNvSpPr/>
          <p:nvPr/>
        </p:nvSpPr>
        <p:spPr>
          <a:xfrm>
            <a:off x="5057640" y="4390920"/>
            <a:ext cx="266976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 </a:t>
            </a:r>
            <a:r>
              <a:rPr b="0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Ideal für Organisationen und erfahrene Nutzer </a:t>
            </a:r>
            <a:endParaRPr b="0" lang="de-DE" sz="939" spc="-1" strike="noStrike">
              <a:latin typeface="Arial"/>
            </a:endParaRPr>
          </a:p>
        </p:txBody>
      </p:sp>
      <p:sp>
        <p:nvSpPr>
          <p:cNvPr id="253" name="Shape 20"/>
          <p:cNvSpPr/>
          <p:nvPr/>
        </p:nvSpPr>
        <p:spPr>
          <a:xfrm>
            <a:off x="571680" y="5057640"/>
            <a:ext cx="8000280" cy="547920"/>
          </a:xfrm>
          <a:prstGeom prst="rect">
            <a:avLst/>
          </a:prstGeom>
          <a:solidFill>
            <a:srgbClr val="2c3e5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54" name="Image 4" descr="preencoded.png"/>
          <p:cNvPicPr/>
          <p:nvPr/>
        </p:nvPicPr>
        <p:blipFill>
          <a:blip r:embed="rId5"/>
          <a:stretch/>
        </p:blipFill>
        <p:spPr>
          <a:xfrm>
            <a:off x="2202120" y="5229000"/>
            <a:ext cx="170640" cy="170640"/>
          </a:xfrm>
          <a:prstGeom prst="rect">
            <a:avLst/>
          </a:prstGeom>
          <a:ln w="0">
            <a:noFill/>
          </a:ln>
        </p:spPr>
      </p:pic>
      <p:sp>
        <p:nvSpPr>
          <p:cNvPr id="255" name="Text 21"/>
          <p:cNvSpPr/>
          <p:nvPr/>
        </p:nvSpPr>
        <p:spPr>
          <a:xfrm>
            <a:off x="2663640" y="5258520"/>
            <a:ext cx="4106880" cy="14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US" sz="939" spc="-1" strike="noStrike">
                <a:solidFill>
                  <a:srgbClr val="ecf0f1"/>
                </a:solidFill>
                <a:latin typeface="Noto Sans"/>
                <a:ea typeface="Noto Sans"/>
              </a:rPr>
              <a:t>Multisig eignet sich besonders für maximale Kontrolle und Sicherheit</a:t>
            </a:r>
            <a:endParaRPr b="0" lang="de-DE" sz="939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Application>LibreOffice/7.3.7.2$Linux_X86_64 LibreOffice_project/30$Build-2</Application>
  <AppVersion>15.0000</AppVersion>
  <Words>0</Words>
  <Paragraphs>0</Paragraphs>
  <Company>PptxGenJS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2025-10-21T03:20:25Z</dcterms:created>
  <dc:creator>PptxGenJS</dc:creator>
  <dc:description/>
  <dc:language>de-DE</dc:language>
  <cp:lastModifiedBy/>
  <dcterms:modified xsi:type="dcterms:W3CDTF">2025-10-25T19:46:49Z</dcterms:modified>
  <cp:revision>3</cp:revision>
  <dc:subject>PptxGenJS Presentation</dc:subject>
  <dc:title>PptxGenJS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11</vt:i4>
  </property>
  <property fmtid="{D5CDD505-2E9C-101B-9397-08002B2CF9AE}" pid="3" name="PresentationFormat">
    <vt:lpwstr>On-screen Show (16:9)</vt:lpwstr>
  </property>
  <property fmtid="{D5CDD505-2E9C-101B-9397-08002B2CF9AE}" pid="4" name="Slides">
    <vt:i4>11</vt:i4>
  </property>
</Properties>
</file>